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56" r:id="rId3"/>
    <p:sldId id="258" r:id="rId4"/>
    <p:sldId id="259" r:id="rId5"/>
    <p:sldId id="261" r:id="rId6"/>
    <p:sldId id="272" r:id="rId7"/>
    <p:sldId id="264" r:id="rId8"/>
    <p:sldId id="263" r:id="rId9"/>
    <p:sldId id="267" r:id="rId10"/>
    <p:sldId id="268" r:id="rId11"/>
    <p:sldId id="269" r:id="rId12"/>
    <p:sldId id="265" r:id="rId13"/>
    <p:sldId id="270" r:id="rId14"/>
    <p:sldId id="271" r:id="rId15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A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86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20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20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image" Target="../media/image175.png"/><Relationship Id="rId10" Type="http://schemas.openxmlformats.org/officeDocument/2006/relationships/image" Target="../media/image171.png"/><Relationship Id="rId4" Type="http://schemas.openxmlformats.org/officeDocument/2006/relationships/image" Target="../media/image20.png"/><Relationship Id="rId9" Type="http://schemas.openxmlformats.org/officeDocument/2006/relationships/image" Target="../media/image170.png"/><Relationship Id="rId1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9.png"/><Relationship Id="rId10" Type="http://schemas.openxmlformats.org/officeDocument/2006/relationships/image" Target="../media/image181.png"/><Relationship Id="rId4" Type="http://schemas.openxmlformats.org/officeDocument/2006/relationships/image" Target="../media/image20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1.png"/><Relationship Id="rId3" Type="http://schemas.openxmlformats.org/officeDocument/2006/relationships/image" Target="../media/image1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39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19.png"/><Relationship Id="rId27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9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1.png"/><Relationship Id="rId21" Type="http://schemas.openxmlformats.org/officeDocument/2006/relationships/image" Target="../media/image60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3.png"/><Relationship Id="rId5" Type="http://schemas.openxmlformats.org/officeDocument/2006/relationships/image" Target="../media/image45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50.png"/><Relationship Id="rId19" Type="http://schemas.openxmlformats.org/officeDocument/2006/relationships/image" Target="../media/image58.png"/><Relationship Id="rId4" Type="http://schemas.openxmlformats.org/officeDocument/2006/relationships/image" Target="../media/image20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20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7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8.png"/><Relationship Id="rId4" Type="http://schemas.openxmlformats.org/officeDocument/2006/relationships/image" Target="../media/image20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" Type="http://schemas.openxmlformats.org/officeDocument/2006/relationships/image" Target="../media/image1.png"/><Relationship Id="rId21" Type="http://schemas.openxmlformats.org/officeDocument/2006/relationships/image" Target="../media/image105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5" Type="http://schemas.openxmlformats.org/officeDocument/2006/relationships/image" Target="../media/image90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20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5" Type="http://schemas.openxmlformats.org/officeDocument/2006/relationships/image" Target="../media/image111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20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1.png"/><Relationship Id="rId21" Type="http://schemas.openxmlformats.org/officeDocument/2006/relationships/image" Target="../media/image140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19.png"/><Relationship Id="rId24" Type="http://schemas.openxmlformats.org/officeDocument/2006/relationships/image" Target="../media/image19.png"/><Relationship Id="rId5" Type="http://schemas.openxmlformats.org/officeDocument/2006/relationships/image" Target="../media/image125.png"/><Relationship Id="rId15" Type="http://schemas.openxmlformats.org/officeDocument/2006/relationships/image" Target="../media/image134.png"/><Relationship Id="rId23" Type="http://schemas.openxmlformats.org/officeDocument/2006/relationships/image" Target="../media/image142.png"/><Relationship Id="rId10" Type="http://schemas.openxmlformats.org/officeDocument/2006/relationships/image" Target="../media/image130.png"/><Relationship Id="rId19" Type="http://schemas.openxmlformats.org/officeDocument/2006/relationships/image" Target="../media/image138.png"/><Relationship Id="rId4" Type="http://schemas.openxmlformats.org/officeDocument/2006/relationships/image" Target="../media/image20.png"/><Relationship Id="rId9" Type="http://schemas.openxmlformats.org/officeDocument/2006/relationships/image" Target="../media/image129.png"/><Relationship Id="rId14" Type="http://schemas.openxmlformats.org/officeDocument/2006/relationships/image" Target="../media/image133.png"/><Relationship Id="rId22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1219200" cy="1219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34000"/>
            <a:ext cx="1524000" cy="1524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451" y="2276475"/>
            <a:ext cx="1828800" cy="571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651" y="3429000"/>
            <a:ext cx="914400" cy="76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6767" y="4505325"/>
            <a:ext cx="4398318" cy="723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2059975" y="1628775"/>
            <a:ext cx="8071902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</a:t>
            </a:r>
            <a:endParaRPr lang="en-US" sz="4500" dirty="0"/>
          </a:p>
        </p:txBody>
      </p:sp>
      <p:sp>
        <p:nvSpPr>
          <p:cNvPr id="10" name="Text 1"/>
          <p:cNvSpPr/>
          <p:nvPr/>
        </p:nvSpPr>
        <p:spPr>
          <a:xfrm>
            <a:off x="2059975" y="2562225"/>
            <a:ext cx="8071902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ko-KR" altLang="en-US" sz="22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 </a:t>
            </a:r>
            <a:endParaRPr lang="en-US" altLang="ko-KR" sz="225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  <a:p>
            <a:pPr marL="0" indent="0" algn="ctr">
              <a:lnSpc>
                <a:spcPts val="2700"/>
              </a:lnSpc>
              <a:buNone/>
            </a:pPr>
            <a:r>
              <a:rPr lang="en-US" sz="225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</a:t>
            </a:r>
            <a:r>
              <a:rPr lang="en-US" sz="22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차량 탄소 배출 모니터링 시스템</a:t>
            </a:r>
            <a:endParaRPr lang="en-US" sz="2250" dirty="0"/>
          </a:p>
        </p:txBody>
      </p:sp>
      <p:sp>
        <p:nvSpPr>
          <p:cNvPr id="11" name="Text 2"/>
          <p:cNvSpPr/>
          <p:nvPr/>
        </p:nvSpPr>
        <p:spPr>
          <a:xfrm>
            <a:off x="4125367" y="4619625"/>
            <a:ext cx="394111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3M-BMS 팀</a:t>
            </a:r>
            <a:endParaRPr lang="en-US" sz="1500" dirty="0"/>
          </a:p>
        </p:txBody>
      </p:sp>
      <p:sp>
        <p:nvSpPr>
          <p:cNvPr id="12" name="Text 3"/>
          <p:cNvSpPr/>
          <p:nvPr/>
        </p:nvSpPr>
        <p:spPr>
          <a:xfrm>
            <a:off x="3731255" y="4924425"/>
            <a:ext cx="472934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 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1050" dirty="0"/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A0630D8C-8FA2-E3E2-CFD9-1FD9AC4660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sp>
        <p:nvSpPr>
          <p:cNvPr id="5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대시보드</a:t>
            </a:r>
            <a:endParaRPr lang="en-US" sz="2250" dirty="0"/>
          </a:p>
        </p:txBody>
      </p:sp>
      <p:pic>
        <p:nvPicPr>
          <p:cNvPr id="96" name="그림 95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9CB7C3-2D29-BA31-CF00-5B27F8F17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4" y="615702"/>
            <a:ext cx="12020551" cy="61980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838200"/>
            <a:ext cx="6766471" cy="56959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111" y="3057525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0371" y="1257300"/>
            <a:ext cx="4434780" cy="952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2771" y="1409700"/>
            <a:ext cx="419100" cy="495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7071" y="1524000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0371" y="2324100"/>
            <a:ext cx="4434780" cy="800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2771" y="2476500"/>
            <a:ext cx="419100" cy="495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7071" y="2590800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0371" y="3238500"/>
            <a:ext cx="4434780" cy="800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42771" y="3390900"/>
            <a:ext cx="447675" cy="495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7071" y="3505200"/>
            <a:ext cx="21907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0371" y="4152900"/>
            <a:ext cx="4434780" cy="800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2771" y="4305300"/>
            <a:ext cx="419100" cy="495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57071" y="4419600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시연</a:t>
            </a:r>
            <a:endParaRPr lang="en-US" sz="2250" dirty="0"/>
          </a:p>
        </p:txBody>
      </p:sp>
      <p:sp>
        <p:nvSpPr>
          <p:cNvPr id="20" name="Text 1"/>
          <p:cNvSpPr/>
          <p:nvPr/>
        </p:nvSpPr>
        <p:spPr>
          <a:xfrm>
            <a:off x="1294061" y="3781425"/>
            <a:ext cx="47116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시연 영상 재생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822900" y="4124325"/>
            <a:ext cx="565392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시스템의 주요 기능과 사용자 인터페이스를 시연합니다</a:t>
            </a:r>
            <a:endParaRPr lang="en-US" sz="1050" dirty="0"/>
          </a:p>
        </p:txBody>
      </p:sp>
      <p:sp>
        <p:nvSpPr>
          <p:cNvPr id="22" name="Text 3"/>
          <p:cNvSpPr/>
          <p:nvPr/>
        </p:nvSpPr>
        <p:spPr>
          <a:xfrm>
            <a:off x="7490371" y="838200"/>
            <a:ext cx="44347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기능 시연</a:t>
            </a:r>
            <a:endParaRPr lang="en-US" sz="1800" dirty="0"/>
          </a:p>
        </p:txBody>
      </p:sp>
      <p:sp>
        <p:nvSpPr>
          <p:cNvPr id="23" name="Text 4"/>
          <p:cNvSpPr/>
          <p:nvPr/>
        </p:nvSpPr>
        <p:spPr>
          <a:xfrm>
            <a:off x="8176171" y="1409700"/>
            <a:ext cx="35965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 관리</a:t>
            </a:r>
            <a:endParaRPr lang="en-US" sz="1350" dirty="0"/>
          </a:p>
        </p:txBody>
      </p:sp>
      <p:sp>
        <p:nvSpPr>
          <p:cNvPr id="24" name="Text 5"/>
          <p:cNvSpPr/>
          <p:nvPr/>
        </p:nvSpPr>
        <p:spPr>
          <a:xfrm>
            <a:off x="8176171" y="1676400"/>
            <a:ext cx="35965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유형, 출입 시간, 이동 거리 등 기본 정보를 자동으로 기록</a:t>
            </a:r>
            <a:endParaRPr lang="en-US" sz="1050" dirty="0"/>
          </a:p>
        </p:txBody>
      </p:sp>
      <p:sp>
        <p:nvSpPr>
          <p:cNvPr id="25" name="Text 6"/>
          <p:cNvSpPr/>
          <p:nvPr/>
        </p:nvSpPr>
        <p:spPr>
          <a:xfrm>
            <a:off x="8176171" y="2476500"/>
            <a:ext cx="35333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계산</a:t>
            </a:r>
            <a:endParaRPr lang="en-US" sz="1350" dirty="0"/>
          </a:p>
        </p:txBody>
      </p:sp>
      <p:sp>
        <p:nvSpPr>
          <p:cNvPr id="26" name="Text 7"/>
          <p:cNvSpPr/>
          <p:nvPr/>
        </p:nvSpPr>
        <p:spPr>
          <a:xfrm>
            <a:off x="8176171" y="2743200"/>
            <a:ext cx="423999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연료 종류, 이동 거리, 차량 성능에 따라 정확한 배출량 계산</a:t>
            </a:r>
            <a:endParaRPr lang="en-US" sz="1050" dirty="0"/>
          </a:p>
        </p:txBody>
      </p:sp>
      <p:sp>
        <p:nvSpPr>
          <p:cNvPr id="27" name="Text 8"/>
          <p:cNvSpPr/>
          <p:nvPr/>
        </p:nvSpPr>
        <p:spPr>
          <a:xfrm>
            <a:off x="8204746" y="3390900"/>
            <a:ext cx="32728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 시각화</a:t>
            </a:r>
            <a:endParaRPr lang="en-US" sz="1350" dirty="0"/>
          </a:p>
        </p:txBody>
      </p:sp>
      <p:sp>
        <p:nvSpPr>
          <p:cNvPr id="28" name="Text 9"/>
          <p:cNvSpPr/>
          <p:nvPr/>
        </p:nvSpPr>
        <p:spPr>
          <a:xfrm>
            <a:off x="8204746" y="3657600"/>
            <a:ext cx="392745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유형, 운행 목적별로 분류하여 탄소 배출량 시각화</a:t>
            </a:r>
            <a:endParaRPr lang="en-US" sz="1050" dirty="0"/>
          </a:p>
        </p:txBody>
      </p:sp>
      <p:sp>
        <p:nvSpPr>
          <p:cNvPr id="29" name="Text 10"/>
          <p:cNvSpPr/>
          <p:nvPr/>
        </p:nvSpPr>
        <p:spPr>
          <a:xfrm>
            <a:off x="8176171" y="4305300"/>
            <a:ext cx="322436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검색 및 필터링</a:t>
            </a:r>
            <a:endParaRPr lang="en-US" sz="1350" dirty="0"/>
          </a:p>
        </p:txBody>
      </p:sp>
      <p:sp>
        <p:nvSpPr>
          <p:cNvPr id="30" name="Text 11"/>
          <p:cNvSpPr/>
          <p:nvPr/>
        </p:nvSpPr>
        <p:spPr>
          <a:xfrm>
            <a:off x="8176171" y="4572000"/>
            <a:ext cx="38692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기간, 차량 유형, 운행 목적별로 데이터 검색 및 필터링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47800"/>
            <a:ext cx="5676900" cy="1524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638300"/>
            <a:ext cx="561975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179070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9675" y="2590800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447800"/>
            <a:ext cx="5676900" cy="1524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638300"/>
            <a:ext cx="590550" cy="609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1790700"/>
            <a:ext cx="2857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750" y="259080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3200400"/>
            <a:ext cx="5676900" cy="1524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3390900"/>
            <a:ext cx="53340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35433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4343400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3200400"/>
            <a:ext cx="5676900" cy="1524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3390900"/>
            <a:ext cx="533400" cy="609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200" y="354330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600" y="4343400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 효과</a:t>
            </a:r>
            <a:endParaRPr lang="en-US" sz="2250" dirty="0"/>
          </a:p>
        </p:txBody>
      </p:sp>
      <p:sp>
        <p:nvSpPr>
          <p:cNvPr id="22" name="Text 1"/>
          <p:cNvSpPr/>
          <p:nvPr/>
        </p:nvSpPr>
        <p:spPr>
          <a:xfrm>
            <a:off x="304800" y="876300"/>
            <a:ext cx="11582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시스템을 통해 기대할 수 있는 네 가지 핵심 효과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1209675" y="1638300"/>
            <a:ext cx="45815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시각화</a:t>
            </a:r>
            <a:endParaRPr lang="en-US" sz="1500" dirty="0"/>
          </a:p>
        </p:txBody>
      </p:sp>
      <p:sp>
        <p:nvSpPr>
          <p:cNvPr id="24" name="Text 3"/>
          <p:cNvSpPr/>
          <p:nvPr/>
        </p:nvSpPr>
        <p:spPr>
          <a:xfrm>
            <a:off x="1209675" y="1981200"/>
            <a:ext cx="45815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출입 데이터를 기반으로 한 탄소 배출량의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직관적인 시각화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통해 기업 차원의 명확한 감축 목표 설정이 가능해집니다.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1419225" y="2552700"/>
            <a:ext cx="38235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 대비 실적 비교와 추세 분석이 용이합니다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7143750" y="1638300"/>
            <a:ext cx="4552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대응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7143750" y="1981200"/>
            <a:ext cx="45529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고객사 및 해외 거래처의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요구에 선제적으로 대응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있는 기반을 마련할 수 있습니다.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7353300" y="2552700"/>
            <a:ext cx="364063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지속 가능한 비즈니스 협력을 위한 신뢰 구축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1181100" y="3390900"/>
            <a:ext cx="4610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준비</a:t>
            </a:r>
            <a:endParaRPr lang="en-US" sz="1500" dirty="0"/>
          </a:p>
        </p:txBody>
      </p:sp>
      <p:sp>
        <p:nvSpPr>
          <p:cNvPr id="30" name="Text 9"/>
          <p:cNvSpPr/>
          <p:nvPr/>
        </p:nvSpPr>
        <p:spPr>
          <a:xfrm>
            <a:off x="1181100" y="37338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 강화될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규제 및 탄소세 제도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 대해 사전 대응이 가능한 관리 체계를 구축할 수 있습니다.</a:t>
            </a:r>
            <a:endParaRPr lang="en-US" sz="1200" dirty="0"/>
          </a:p>
        </p:txBody>
      </p:sp>
      <p:sp>
        <p:nvSpPr>
          <p:cNvPr id="31" name="Text 10"/>
          <p:cNvSpPr/>
          <p:nvPr/>
        </p:nvSpPr>
        <p:spPr>
          <a:xfrm>
            <a:off x="1390650" y="4305300"/>
            <a:ext cx="327487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정책 변화에 빠르게 적응할 수 있는 구조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7086600" y="3390900"/>
            <a:ext cx="4610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인증 지원</a:t>
            </a:r>
            <a:endParaRPr lang="en-US" sz="1500" dirty="0"/>
          </a:p>
        </p:txBody>
      </p:sp>
      <p:sp>
        <p:nvSpPr>
          <p:cNvPr id="33" name="Text 12"/>
          <p:cNvSpPr/>
          <p:nvPr/>
        </p:nvSpPr>
        <p:spPr>
          <a:xfrm>
            <a:off x="7086600" y="37338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ISO 14064, CDP 등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환경 인증 및 보고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위한 신뢰able한 데이터 확보가 가능합니다.</a:t>
            </a:r>
            <a:endParaRPr lang="en-US" sz="1200" dirty="0"/>
          </a:p>
        </p:txBody>
      </p:sp>
      <p:sp>
        <p:nvSpPr>
          <p:cNvPr id="34" name="Text 13"/>
          <p:cNvSpPr/>
          <p:nvPr/>
        </p:nvSpPr>
        <p:spPr>
          <a:xfrm>
            <a:off x="7296150" y="4305300"/>
            <a:ext cx="32168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 기준에 부합하는 환경 관리 체계</a:t>
            </a:r>
            <a:endParaRPr lang="en-US" sz="1200" dirty="0"/>
          </a:p>
        </p:txBody>
      </p:sp>
      <p:sp>
        <p:nvSpPr>
          <p:cNvPr id="35" name="Text 14"/>
          <p:cNvSpPr/>
          <p:nvPr/>
        </p:nvSpPr>
        <p:spPr>
          <a:xfrm>
            <a:off x="-853440" y="4953000"/>
            <a:ext cx="138988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Monitor는 단순한 모니터링을 넘어 기업의 탄소중립 전략을 지원하는 의사결정 도구로 발전합니다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47800"/>
            <a:ext cx="5638800" cy="1828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67640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18288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447800"/>
            <a:ext cx="5638800" cy="1828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1676400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1828800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3581400"/>
            <a:ext cx="5638800" cy="1828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381000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475" y="3962400"/>
            <a:ext cx="1714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3581400"/>
            <a:ext cx="5638800" cy="1828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3810000"/>
            <a:ext cx="609600" cy="609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38925" y="3962400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200" y="5876925"/>
            <a:ext cx="9753600" cy="285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 개선 방향</a:t>
            </a:r>
            <a:endParaRPr lang="en-US" sz="2250" dirty="0"/>
          </a:p>
        </p:txBody>
      </p:sp>
      <p:sp>
        <p:nvSpPr>
          <p:cNvPr id="19" name="Text 1"/>
          <p:cNvSpPr/>
          <p:nvPr/>
        </p:nvSpPr>
        <p:spPr>
          <a:xfrm>
            <a:off x="304800" y="876300"/>
            <a:ext cx="11582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시스템의 향후 개선 및 확장 계획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1295400" y="16764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배출량 기반 예측 모델 도입</a:t>
            </a:r>
            <a:endParaRPr lang="en-US" sz="1500" dirty="0"/>
          </a:p>
        </p:txBody>
      </p:sp>
      <p:sp>
        <p:nvSpPr>
          <p:cNvPr id="21" name="Text 3"/>
          <p:cNvSpPr/>
          <p:nvPr/>
        </p:nvSpPr>
        <p:spPr>
          <a:xfrm>
            <a:off x="1295400" y="20193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탄소 배출 데이터를 분석하여 향후 추세를 예측할 수 있는 AI 모델 도입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1314450" y="25908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단기 및 장기 예측 capabilities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1314450" y="2819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비정상적 배출량 패턴 감지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7239000" y="16764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ERP 및 IoT 시스템과의 연동</a:t>
            </a:r>
            <a:endParaRPr lang="en-US" sz="1500" dirty="0"/>
          </a:p>
        </p:txBody>
      </p:sp>
      <p:sp>
        <p:nvSpPr>
          <p:cNvPr id="25" name="Text 7"/>
          <p:cNvSpPr/>
          <p:nvPr/>
        </p:nvSpPr>
        <p:spPr>
          <a:xfrm>
            <a:off x="7239000" y="20193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기존 시스템과의 원활한 통합을 위해 API 개발 및 데이터 교환 표준화</a:t>
            </a:r>
            <a:endParaRPr lang="en-US" sz="1200" dirty="0"/>
          </a:p>
        </p:txBody>
      </p:sp>
      <p:sp>
        <p:nvSpPr>
          <p:cNvPr id="26" name="Text 8"/>
          <p:cNvSpPr/>
          <p:nvPr/>
        </p:nvSpPr>
        <p:spPr>
          <a:xfrm>
            <a:off x="7258050" y="25908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자동화된 데이터 수집 시스템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7258050" y="2819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데이터 동기화</a:t>
            </a: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1295400" y="3810000"/>
            <a:ext cx="5303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환경에서도 확인 가능한 대시보드 제공</a:t>
            </a:r>
            <a:endParaRPr lang="en-US" sz="1500" dirty="0"/>
          </a:p>
        </p:txBody>
      </p:sp>
      <p:sp>
        <p:nvSpPr>
          <p:cNvPr id="29" name="Text 11"/>
          <p:cNvSpPr/>
          <p:nvPr/>
        </p:nvSpPr>
        <p:spPr>
          <a:xfrm>
            <a:off x="1295400" y="41529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기기에서도 효율적으로 데이터를 확인할 수 있도록 반응형 웹 디자인 적용</a:t>
            </a:r>
            <a:endParaRPr lang="en-US" sz="1200" dirty="0"/>
          </a:p>
        </p:txBody>
      </p:sp>
      <p:sp>
        <p:nvSpPr>
          <p:cNvPr id="30" name="Text 12"/>
          <p:cNvSpPr/>
          <p:nvPr/>
        </p:nvSpPr>
        <p:spPr>
          <a:xfrm>
            <a:off x="1314450" y="4724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최적화 UI/UX</a:t>
            </a:r>
            <a:endParaRPr lang="en-US" sz="1200" dirty="0"/>
          </a:p>
        </p:txBody>
      </p:sp>
      <p:sp>
        <p:nvSpPr>
          <p:cNvPr id="31" name="Text 13"/>
          <p:cNvSpPr/>
          <p:nvPr/>
        </p:nvSpPr>
        <p:spPr>
          <a:xfrm>
            <a:off x="1314450" y="49530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알림 및 경고 기능</a:t>
            </a:r>
            <a:endParaRPr lang="en-US" sz="1200" dirty="0"/>
          </a:p>
        </p:txBody>
      </p:sp>
      <p:sp>
        <p:nvSpPr>
          <p:cNvPr id="32" name="Text 14"/>
          <p:cNvSpPr/>
          <p:nvPr/>
        </p:nvSpPr>
        <p:spPr>
          <a:xfrm>
            <a:off x="7239000" y="3810000"/>
            <a:ext cx="5095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 감축 활동 관리 및 평가 기능 추가</a:t>
            </a:r>
            <a:endParaRPr lang="en-US" sz="1500" dirty="0"/>
          </a:p>
        </p:txBody>
      </p:sp>
      <p:sp>
        <p:nvSpPr>
          <p:cNvPr id="33" name="Text 15"/>
          <p:cNvSpPr/>
          <p:nvPr/>
        </p:nvSpPr>
        <p:spPr>
          <a:xfrm>
            <a:off x="7239000" y="4152900"/>
            <a:ext cx="5095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협력사의 탄소 감축 활동을 추적하고 평가할 수 있는 기능 개발</a:t>
            </a:r>
            <a:endParaRPr lang="en-US" sz="1200" dirty="0"/>
          </a:p>
        </p:txBody>
      </p:sp>
      <p:sp>
        <p:nvSpPr>
          <p:cNvPr id="34" name="Text 16"/>
          <p:cNvSpPr/>
          <p:nvPr/>
        </p:nvSpPr>
        <p:spPr>
          <a:xfrm>
            <a:off x="7258050" y="4495800"/>
            <a:ext cx="44365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협력사별 탄소 배출 통계 관리</a:t>
            </a:r>
            <a:endParaRPr lang="en-US" sz="1200" dirty="0"/>
          </a:p>
        </p:txBody>
      </p:sp>
      <p:sp>
        <p:nvSpPr>
          <p:cNvPr id="35" name="Text 17"/>
          <p:cNvSpPr/>
          <p:nvPr/>
        </p:nvSpPr>
        <p:spPr>
          <a:xfrm>
            <a:off x="7258050" y="4724400"/>
            <a:ext cx="44365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감축 목표 설정 및 진척도 추적</a:t>
            </a:r>
            <a:endParaRPr lang="en-US" sz="1200" dirty="0"/>
          </a:p>
        </p:txBody>
      </p:sp>
      <p:sp>
        <p:nvSpPr>
          <p:cNvPr id="36" name="Text 18"/>
          <p:cNvSpPr/>
          <p:nvPr/>
        </p:nvSpPr>
        <p:spPr>
          <a:xfrm>
            <a:off x="304800" y="6019800"/>
            <a:ext cx="11582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시스템의 지속적인 발전을 위해 지속적으로 개선 방향을 확대하고 있습니다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762000" cy="76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1066800"/>
            <a:ext cx="3429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876300"/>
            <a:ext cx="10591800" cy="2628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2286000"/>
            <a:ext cx="3276600" cy="990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00" y="24765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2286000"/>
            <a:ext cx="3276600" cy="990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5400" y="24765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0" y="2286000"/>
            <a:ext cx="3276600" cy="990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4400" y="2476500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3886200"/>
            <a:ext cx="11582400" cy="1485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6600" y="4248150"/>
            <a:ext cx="762000" cy="762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3288" y="4438650"/>
            <a:ext cx="428625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</a:t>
            </a:r>
            <a:endParaRPr lang="en-US" sz="2250" dirty="0"/>
          </a:p>
        </p:txBody>
      </p:sp>
      <p:sp>
        <p:nvSpPr>
          <p:cNvPr id="18" name="Text 1"/>
          <p:cNvSpPr/>
          <p:nvPr/>
        </p:nvSpPr>
        <p:spPr>
          <a:xfrm>
            <a:off x="1524000" y="1104900"/>
            <a:ext cx="10134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목표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1524000" y="1524000"/>
            <a:ext cx="101346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시스템은 단순한 탄소 배출 모니터링을 넘어, </a:t>
            </a:r>
            <a:r>
              <a:rPr lang="en-US" sz="135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기업의 탄소중립 전략을 지원하는 의사결정 도구</a:t>
            </a: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목표로 합니다.</a:t>
            </a:r>
            <a:endParaRPr lang="en-US" sz="1350" dirty="0"/>
          </a:p>
        </p:txBody>
      </p:sp>
      <p:sp>
        <p:nvSpPr>
          <p:cNvPr id="20" name="Text 3"/>
          <p:cNvSpPr/>
          <p:nvPr/>
        </p:nvSpPr>
        <p:spPr>
          <a:xfrm>
            <a:off x="1905000" y="2438400"/>
            <a:ext cx="176218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 기반 의사결정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1676400" y="2743200"/>
            <a:ext cx="2971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정확한 탄소 배출 데이터를 기반으로 한 전략적 의사결정</a:t>
            </a:r>
            <a:endParaRPr lang="en-US" sz="1050" dirty="0"/>
          </a:p>
        </p:txBody>
      </p:sp>
      <p:sp>
        <p:nvSpPr>
          <p:cNvPr id="22" name="Text 5"/>
          <p:cNvSpPr/>
          <p:nvPr/>
        </p:nvSpPr>
        <p:spPr>
          <a:xfrm>
            <a:off x="5334000" y="2438400"/>
            <a:ext cx="11555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지원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5105400" y="2743200"/>
            <a:ext cx="3566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국가 및 지역별 탄소 규제에 적절히 대응</a:t>
            </a:r>
            <a:endParaRPr lang="en-US" sz="1050" dirty="0"/>
          </a:p>
        </p:txBody>
      </p:sp>
      <p:sp>
        <p:nvSpPr>
          <p:cNvPr id="24" name="Text 7"/>
          <p:cNvSpPr/>
          <p:nvPr/>
        </p:nvSpPr>
        <p:spPr>
          <a:xfrm>
            <a:off x="8801100" y="2438400"/>
            <a:ext cx="98012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신뢰성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8534400" y="2743200"/>
            <a:ext cx="2971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환경 인증 및 보고를 위한 신뢰성 있는 데이터 확보</a:t>
            </a:r>
            <a:endParaRPr lang="en-US" sz="1050" dirty="0"/>
          </a:p>
        </p:txBody>
      </p:sp>
      <p:sp>
        <p:nvSpPr>
          <p:cNvPr id="26" name="Text 9"/>
          <p:cNvSpPr/>
          <p:nvPr/>
        </p:nvSpPr>
        <p:spPr>
          <a:xfrm>
            <a:off x="533400" y="4114800"/>
            <a:ext cx="10134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감사합니다</a:t>
            </a:r>
            <a:endParaRPr lang="en-US" sz="1800" dirty="0"/>
          </a:p>
        </p:txBody>
      </p:sp>
      <p:sp>
        <p:nvSpPr>
          <p:cNvPr id="27" name="Text 10"/>
          <p:cNvSpPr/>
          <p:nvPr/>
        </p:nvSpPr>
        <p:spPr>
          <a:xfrm>
            <a:off x="533400" y="4495800"/>
            <a:ext cx="12161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시스템이 기업의 탄소 중립 전략 수립과 실행에 긍정적인 역할을 하길 바랍니다.</a:t>
            </a:r>
            <a:endParaRPr lang="en-US" sz="1350" dirty="0"/>
          </a:p>
        </p:txBody>
      </p:sp>
      <p:sp>
        <p:nvSpPr>
          <p:cNvPr id="28" name="Text 11"/>
          <p:cNvSpPr/>
          <p:nvPr/>
        </p:nvSpPr>
        <p:spPr>
          <a:xfrm>
            <a:off x="533400" y="4914900"/>
            <a:ext cx="10134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질문 있으신가요?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933575"/>
            <a:ext cx="5676900" cy="1676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215265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75" y="2257425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2790825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3019425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3248025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933575"/>
            <a:ext cx="5676900" cy="1676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15265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9863" y="2257425"/>
            <a:ext cx="23812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2790825"/>
            <a:ext cx="1143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3019425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3248025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838575"/>
            <a:ext cx="5676900" cy="1676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4057650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8175" y="4162425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4695825"/>
            <a:ext cx="1143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4924425"/>
            <a:ext cx="1143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5153025"/>
            <a:ext cx="1143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3838575"/>
            <a:ext cx="5676900" cy="1676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4057650"/>
            <a:ext cx="476250" cy="4762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67488" y="4162425"/>
            <a:ext cx="142875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4695825"/>
            <a:ext cx="1143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4924425"/>
            <a:ext cx="1143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5153025"/>
            <a:ext cx="1143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04800" y="1524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프로젝트 개요</a:t>
            </a:r>
            <a:endParaRPr lang="en-US" sz="2250" dirty="0"/>
          </a:p>
        </p:txBody>
      </p:sp>
      <p:sp>
        <p:nvSpPr>
          <p:cNvPr id="30" name="Text 1"/>
          <p:cNvSpPr/>
          <p:nvPr/>
        </p:nvSpPr>
        <p:spPr>
          <a:xfrm>
            <a:off x="304800" y="1400175"/>
            <a:ext cx="11582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발표 내용 구성</a:t>
            </a:r>
            <a:endParaRPr lang="en-US" sz="1800" dirty="0"/>
          </a:p>
        </p:txBody>
      </p:sp>
      <p:sp>
        <p:nvSpPr>
          <p:cNvPr id="31" name="Text 2"/>
          <p:cNvSpPr/>
          <p:nvPr/>
        </p:nvSpPr>
        <p:spPr>
          <a:xfrm>
            <a:off x="1123950" y="2124075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배경과 문제</a:t>
            </a:r>
            <a:endParaRPr lang="en-US" sz="1500" dirty="0"/>
          </a:p>
        </p:txBody>
      </p:sp>
      <p:sp>
        <p:nvSpPr>
          <p:cNvPr id="32" name="Text 3"/>
          <p:cNvSpPr/>
          <p:nvPr/>
        </p:nvSpPr>
        <p:spPr>
          <a:xfrm>
            <a:off x="1123950" y="2428875"/>
            <a:ext cx="285107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개념과 글로벌 정책 동향</a:t>
            </a:r>
            <a:endParaRPr lang="en-US" sz="1200" dirty="0"/>
          </a:p>
        </p:txBody>
      </p:sp>
      <p:sp>
        <p:nvSpPr>
          <p:cNvPr id="33" name="Text 4"/>
          <p:cNvSpPr/>
          <p:nvPr/>
        </p:nvSpPr>
        <p:spPr>
          <a:xfrm>
            <a:off x="838200" y="2771775"/>
            <a:ext cx="143285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개념 설명</a:t>
            </a:r>
            <a:endParaRPr lang="en-US" sz="1050" dirty="0"/>
          </a:p>
        </p:txBody>
      </p:sp>
      <p:sp>
        <p:nvSpPr>
          <p:cNvPr id="34" name="Text 5"/>
          <p:cNvSpPr/>
          <p:nvPr/>
        </p:nvSpPr>
        <p:spPr>
          <a:xfrm>
            <a:off x="838200" y="3000375"/>
            <a:ext cx="190184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CBAM과 탄소세 개념 소개</a:t>
            </a:r>
            <a:endParaRPr lang="en-US" sz="1050" dirty="0"/>
          </a:p>
        </p:txBody>
      </p:sp>
      <p:sp>
        <p:nvSpPr>
          <p:cNvPr id="35" name="Text 6"/>
          <p:cNvSpPr/>
          <p:nvPr/>
        </p:nvSpPr>
        <p:spPr>
          <a:xfrm>
            <a:off x="838200" y="3228975"/>
            <a:ext cx="297483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현대정밀의 비즈니스 및 기술적 과제 진단</a:t>
            </a:r>
            <a:endParaRPr lang="en-US" sz="1050" dirty="0"/>
          </a:p>
        </p:txBody>
      </p:sp>
      <p:sp>
        <p:nvSpPr>
          <p:cNvPr id="36" name="Text 7"/>
          <p:cNvSpPr/>
          <p:nvPr/>
        </p:nvSpPr>
        <p:spPr>
          <a:xfrm>
            <a:off x="7029450" y="2124075"/>
            <a:ext cx="26251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기술적 솔루션</a:t>
            </a:r>
            <a:endParaRPr lang="en-US" sz="1500" dirty="0"/>
          </a:p>
        </p:txBody>
      </p:sp>
      <p:sp>
        <p:nvSpPr>
          <p:cNvPr id="37" name="Text 8"/>
          <p:cNvSpPr/>
          <p:nvPr/>
        </p:nvSpPr>
        <p:spPr>
          <a:xfrm>
            <a:off x="7029450" y="2428875"/>
            <a:ext cx="315021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아키텍처, 기술 스택, 설계 철학</a:t>
            </a:r>
            <a:endParaRPr lang="en-US" sz="1200" dirty="0"/>
          </a:p>
        </p:txBody>
      </p:sp>
      <p:sp>
        <p:nvSpPr>
          <p:cNvPr id="38" name="Text 9"/>
          <p:cNvSpPr/>
          <p:nvPr/>
        </p:nvSpPr>
        <p:spPr>
          <a:xfrm>
            <a:off x="6743700" y="2771775"/>
            <a:ext cx="2014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기술 스택 구성 및 선택 이유</a:t>
            </a:r>
            <a:endParaRPr lang="en-US" sz="1050" dirty="0"/>
          </a:p>
        </p:txBody>
      </p:sp>
      <p:sp>
        <p:nvSpPr>
          <p:cNvPr id="39" name="Text 10"/>
          <p:cNvSpPr/>
          <p:nvPr/>
        </p:nvSpPr>
        <p:spPr>
          <a:xfrm>
            <a:off x="6743700" y="3000375"/>
            <a:ext cx="170199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설계 철학</a:t>
            </a:r>
            <a:endParaRPr lang="en-US" sz="1050" dirty="0"/>
          </a:p>
        </p:txBody>
      </p:sp>
      <p:sp>
        <p:nvSpPr>
          <p:cNvPr id="40" name="Text 11"/>
          <p:cNvSpPr/>
          <p:nvPr/>
        </p:nvSpPr>
        <p:spPr>
          <a:xfrm>
            <a:off x="6743700" y="3228975"/>
            <a:ext cx="1221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 경험 파트</a:t>
            </a:r>
            <a:endParaRPr lang="en-US" sz="1050" dirty="0"/>
          </a:p>
        </p:txBody>
      </p:sp>
      <p:sp>
        <p:nvSpPr>
          <p:cNvPr id="41" name="Text 12"/>
          <p:cNvSpPr/>
          <p:nvPr/>
        </p:nvSpPr>
        <p:spPr>
          <a:xfrm>
            <a:off x="1123950" y="4029075"/>
            <a:ext cx="257666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 및 특징</a:t>
            </a:r>
            <a:endParaRPr lang="en-US" sz="1500" dirty="0"/>
          </a:p>
        </p:txBody>
      </p:sp>
      <p:sp>
        <p:nvSpPr>
          <p:cNvPr id="42" name="Text 13"/>
          <p:cNvSpPr/>
          <p:nvPr/>
        </p:nvSpPr>
        <p:spPr>
          <a:xfrm>
            <a:off x="1123950" y="4333875"/>
            <a:ext cx="309199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아키텍처, 대시보드 설명, 시연</a:t>
            </a:r>
            <a:endParaRPr lang="en-US" sz="1200" dirty="0"/>
          </a:p>
        </p:txBody>
      </p:sp>
      <p:sp>
        <p:nvSpPr>
          <p:cNvPr id="43" name="Text 14"/>
          <p:cNvSpPr/>
          <p:nvPr/>
        </p:nvSpPr>
        <p:spPr>
          <a:xfrm>
            <a:off x="838200" y="4676775"/>
            <a:ext cx="12262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대시보드 UI 설명</a:t>
            </a:r>
            <a:endParaRPr lang="en-US" sz="1050" dirty="0"/>
          </a:p>
        </p:txBody>
      </p:sp>
      <p:sp>
        <p:nvSpPr>
          <p:cNvPr id="44" name="Text 15"/>
          <p:cNvSpPr/>
          <p:nvPr/>
        </p:nvSpPr>
        <p:spPr>
          <a:xfrm>
            <a:off x="838200" y="4905375"/>
            <a:ext cx="1221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시연 영상</a:t>
            </a:r>
            <a:endParaRPr lang="en-US" sz="1050" dirty="0"/>
          </a:p>
        </p:txBody>
      </p:sp>
      <p:sp>
        <p:nvSpPr>
          <p:cNvPr id="45" name="Text 16"/>
          <p:cNvSpPr/>
          <p:nvPr/>
        </p:nvSpPr>
        <p:spPr>
          <a:xfrm>
            <a:off x="838200" y="5133975"/>
            <a:ext cx="1061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제품 주요 기능</a:t>
            </a:r>
            <a:endParaRPr lang="en-US" sz="1050" dirty="0"/>
          </a:p>
        </p:txBody>
      </p:sp>
      <p:sp>
        <p:nvSpPr>
          <p:cNvPr id="46" name="Text 17"/>
          <p:cNvSpPr/>
          <p:nvPr/>
        </p:nvSpPr>
        <p:spPr>
          <a:xfrm>
            <a:off x="7029450" y="4029075"/>
            <a:ext cx="237583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 효과 및 향후 계획</a:t>
            </a:r>
            <a:endParaRPr lang="en-US" sz="1500" dirty="0"/>
          </a:p>
        </p:txBody>
      </p:sp>
      <p:sp>
        <p:nvSpPr>
          <p:cNvPr id="47" name="Text 18"/>
          <p:cNvSpPr/>
          <p:nvPr/>
        </p:nvSpPr>
        <p:spPr>
          <a:xfrm>
            <a:off x="7029450" y="4333875"/>
            <a:ext cx="197986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미래 발전 방향성</a:t>
            </a:r>
            <a:endParaRPr lang="en-US" sz="1200" dirty="0"/>
          </a:p>
        </p:txBody>
      </p:sp>
      <p:sp>
        <p:nvSpPr>
          <p:cNvPr id="48" name="Text 19"/>
          <p:cNvSpPr/>
          <p:nvPr/>
        </p:nvSpPr>
        <p:spPr>
          <a:xfrm>
            <a:off x="6743700" y="4676775"/>
            <a:ext cx="207954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 시각화와 ESG 대응</a:t>
            </a:r>
            <a:endParaRPr lang="en-US" sz="1050" dirty="0"/>
          </a:p>
        </p:txBody>
      </p:sp>
      <p:sp>
        <p:nvSpPr>
          <p:cNvPr id="49" name="Text 20"/>
          <p:cNvSpPr/>
          <p:nvPr/>
        </p:nvSpPr>
        <p:spPr>
          <a:xfrm>
            <a:off x="6743700" y="4905375"/>
            <a:ext cx="2014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대응 및 국제 인증 지원</a:t>
            </a:r>
            <a:endParaRPr lang="en-US" sz="1050" dirty="0"/>
          </a:p>
        </p:txBody>
      </p:sp>
      <p:sp>
        <p:nvSpPr>
          <p:cNvPr id="50" name="Text 21"/>
          <p:cNvSpPr/>
          <p:nvPr/>
        </p:nvSpPr>
        <p:spPr>
          <a:xfrm>
            <a:off x="6743700" y="5133975"/>
            <a:ext cx="2014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 개선 방향 및 확장 계획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59055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990600"/>
            <a:ext cx="361950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4267200"/>
            <a:ext cx="1828800" cy="800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4381500"/>
            <a:ext cx="571500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4438650"/>
            <a:ext cx="321469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4267200"/>
            <a:ext cx="1828800" cy="800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4100" y="4381500"/>
            <a:ext cx="571500" cy="571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0788" y="4533900"/>
            <a:ext cx="238125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9900" y="4438650"/>
            <a:ext cx="638026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4267200"/>
            <a:ext cx="1828800" cy="8001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9100" y="4381500"/>
            <a:ext cx="571500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29125" y="4533900"/>
            <a:ext cx="171450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4900" y="4438650"/>
            <a:ext cx="619125" cy="4572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5181600"/>
            <a:ext cx="1828800" cy="8001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100" y="5295900"/>
            <a:ext cx="571500" cy="571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3413" y="5448300"/>
            <a:ext cx="142875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4900" y="5353050"/>
            <a:ext cx="575816" cy="4572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0" y="3886200"/>
            <a:ext cx="5791200" cy="22098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48400" y="5029200"/>
            <a:ext cx="266700" cy="3810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4600" y="5133975"/>
            <a:ext cx="11430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3M-BMS 팀 소개</a:t>
            </a:r>
            <a:endParaRPr lang="en-US" sz="2250" dirty="0"/>
          </a:p>
        </p:txBody>
      </p:sp>
      <p:sp>
        <p:nvSpPr>
          <p:cNvPr id="35" name="Text 1"/>
          <p:cNvSpPr/>
          <p:nvPr/>
        </p:nvSpPr>
        <p:spPr>
          <a:xfrm>
            <a:off x="1123950" y="876300"/>
            <a:ext cx="289887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구성</a:t>
            </a:r>
            <a:endParaRPr lang="en-US" sz="1800" dirty="0"/>
          </a:p>
        </p:txBody>
      </p:sp>
      <p:sp>
        <p:nvSpPr>
          <p:cNvPr id="36" name="Text 2"/>
          <p:cNvSpPr/>
          <p:nvPr/>
        </p:nvSpPr>
        <p:spPr>
          <a:xfrm>
            <a:off x="1123950" y="1181100"/>
            <a:ext cx="34786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총 3명의 개발자로 구성되어 있습니다</a:t>
            </a:r>
            <a:endParaRPr lang="en-US" sz="1350" dirty="0"/>
          </a:p>
        </p:txBody>
      </p:sp>
      <p:sp>
        <p:nvSpPr>
          <p:cNvPr id="46" name="Text 12"/>
          <p:cNvSpPr/>
          <p:nvPr/>
        </p:nvSpPr>
        <p:spPr>
          <a:xfrm>
            <a:off x="304800" y="3429000"/>
            <a:ext cx="11582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팀명 유래</a:t>
            </a:r>
            <a:endParaRPr lang="en-US" sz="1800" dirty="0"/>
          </a:p>
        </p:txBody>
      </p:sp>
      <p:sp>
        <p:nvSpPr>
          <p:cNvPr id="47" name="Text 13"/>
          <p:cNvSpPr/>
          <p:nvPr/>
        </p:nvSpPr>
        <p:spPr>
          <a:xfrm>
            <a:off x="304800" y="3886200"/>
            <a:ext cx="5638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4M 기법에서 착안</a:t>
            </a:r>
            <a:endParaRPr lang="en-US" sz="1500" dirty="0"/>
          </a:p>
        </p:txBody>
      </p:sp>
      <p:sp>
        <p:nvSpPr>
          <p:cNvPr id="48" name="Text 14"/>
          <p:cNvSpPr/>
          <p:nvPr/>
        </p:nvSpPr>
        <p:spPr>
          <a:xfrm>
            <a:off x="1104900" y="4438650"/>
            <a:ext cx="38576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Man</a:t>
            </a:r>
            <a:endParaRPr lang="en-US" sz="1200" dirty="0"/>
          </a:p>
        </p:txBody>
      </p:sp>
      <p:sp>
        <p:nvSpPr>
          <p:cNvPr id="49" name="Text 15"/>
          <p:cNvSpPr/>
          <p:nvPr/>
        </p:nvSpPr>
        <p:spPr>
          <a:xfrm>
            <a:off x="1104900" y="4667250"/>
            <a:ext cx="32146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사람</a:t>
            </a:r>
            <a:endParaRPr lang="en-US" sz="1050" dirty="0"/>
          </a:p>
        </p:txBody>
      </p:sp>
      <p:sp>
        <p:nvSpPr>
          <p:cNvPr id="50" name="Text 16"/>
          <p:cNvSpPr/>
          <p:nvPr/>
        </p:nvSpPr>
        <p:spPr>
          <a:xfrm>
            <a:off x="3009900" y="4438650"/>
            <a:ext cx="7656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Machine</a:t>
            </a:r>
            <a:endParaRPr lang="en-US" sz="1200" dirty="0"/>
          </a:p>
        </p:txBody>
      </p:sp>
      <p:sp>
        <p:nvSpPr>
          <p:cNvPr id="51" name="Text 17"/>
          <p:cNvSpPr/>
          <p:nvPr/>
        </p:nvSpPr>
        <p:spPr>
          <a:xfrm>
            <a:off x="3009900" y="4667250"/>
            <a:ext cx="63802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컴퓨터</a:t>
            </a:r>
            <a:endParaRPr lang="en-US" sz="1050" dirty="0"/>
          </a:p>
        </p:txBody>
      </p:sp>
      <p:sp>
        <p:nvSpPr>
          <p:cNvPr id="52" name="Text 18"/>
          <p:cNvSpPr/>
          <p:nvPr/>
        </p:nvSpPr>
        <p:spPr>
          <a:xfrm>
            <a:off x="4914900" y="4438650"/>
            <a:ext cx="742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Material</a:t>
            </a:r>
            <a:endParaRPr lang="en-US" sz="1200" dirty="0"/>
          </a:p>
        </p:txBody>
      </p:sp>
      <p:sp>
        <p:nvSpPr>
          <p:cNvPr id="53" name="Text 19"/>
          <p:cNvSpPr/>
          <p:nvPr/>
        </p:nvSpPr>
        <p:spPr>
          <a:xfrm>
            <a:off x="4914900" y="4667250"/>
            <a:ext cx="6191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재료</a:t>
            </a:r>
            <a:endParaRPr lang="en-US" sz="1050" dirty="0"/>
          </a:p>
        </p:txBody>
      </p:sp>
      <p:sp>
        <p:nvSpPr>
          <p:cNvPr id="54" name="Text 20"/>
          <p:cNvSpPr/>
          <p:nvPr/>
        </p:nvSpPr>
        <p:spPr>
          <a:xfrm>
            <a:off x="1104900" y="5353050"/>
            <a:ext cx="6909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Method</a:t>
            </a:r>
            <a:endParaRPr lang="en-US" sz="1200" dirty="0"/>
          </a:p>
        </p:txBody>
      </p:sp>
      <p:sp>
        <p:nvSpPr>
          <p:cNvPr id="55" name="Text 21"/>
          <p:cNvSpPr/>
          <p:nvPr/>
        </p:nvSpPr>
        <p:spPr>
          <a:xfrm>
            <a:off x="1104900" y="5581650"/>
            <a:ext cx="69097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개발 방법</a:t>
            </a:r>
            <a:endParaRPr lang="en-US" sz="1050" dirty="0"/>
          </a:p>
        </p:txBody>
      </p:sp>
      <p:sp>
        <p:nvSpPr>
          <p:cNvPr id="56" name="Text 22"/>
          <p:cNvSpPr/>
          <p:nvPr/>
        </p:nvSpPr>
        <p:spPr>
          <a:xfrm>
            <a:off x="6248400" y="3886200"/>
            <a:ext cx="5638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3M-BMS의 의미</a:t>
            </a:r>
            <a:endParaRPr lang="en-US" sz="1500" dirty="0"/>
          </a:p>
        </p:txBody>
      </p:sp>
      <p:sp>
        <p:nvSpPr>
          <p:cNvPr id="57" name="Text 23"/>
          <p:cNvSpPr/>
          <p:nvPr/>
        </p:nvSpPr>
        <p:spPr>
          <a:xfrm>
            <a:off x="6248400" y="4267200"/>
            <a:ext cx="6766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4M 기법에서 </a:t>
            </a:r>
            <a:r>
              <a:rPr lang="en-US" sz="1200" dirty="0">
                <a:solidFill>
                  <a:srgbClr val="F9731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사람(Man), 컴퓨터(Machine), 개발 방법(Method)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 집중</a:t>
            </a:r>
            <a:endParaRPr lang="en-US" sz="1200" dirty="0"/>
          </a:p>
        </p:txBody>
      </p:sp>
      <p:sp>
        <p:nvSpPr>
          <p:cNvPr id="58" name="Text 24"/>
          <p:cNvSpPr/>
          <p:nvPr/>
        </p:nvSpPr>
        <p:spPr>
          <a:xfrm>
            <a:off x="6248400" y="4572000"/>
            <a:ext cx="6766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BMS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팀원 3명의 체격이 각각 </a:t>
            </a:r>
            <a:r>
              <a:rPr lang="en-US" sz="1200" dirty="0">
                <a:solidFill>
                  <a:srgbClr val="F9731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Big, Middle, Small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이어서 조합함</a:t>
            </a:r>
            <a:endParaRPr lang="en-US" sz="1200" dirty="0"/>
          </a:p>
        </p:txBody>
      </p:sp>
      <p:sp>
        <p:nvSpPr>
          <p:cNvPr id="59" name="Text 25"/>
          <p:cNvSpPr/>
          <p:nvPr/>
        </p:nvSpPr>
        <p:spPr>
          <a:xfrm>
            <a:off x="6629400" y="5105400"/>
            <a:ext cx="5494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제조업에서 널리 사용되는 4M 기법에서 착안하여 팀의 특성을 반영</a:t>
            </a:r>
            <a:endParaRPr lang="en-US" sz="1200" dirty="0"/>
          </a:p>
        </p:txBody>
      </p:sp>
      <p:pic>
        <p:nvPicPr>
          <p:cNvPr id="60" name="Image 4" descr="preencoded.png">
            <a:extLst>
              <a:ext uri="{FF2B5EF4-FFF2-40B4-BE49-F238E27FC236}">
                <a16:creationId xmlns:a16="http://schemas.microsoft.com/office/drawing/2014/main" id="{4145EB37-ABE7-86A4-2495-87077562F9D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4800" y="1752600"/>
            <a:ext cx="3708350" cy="1295400"/>
          </a:xfrm>
          <a:prstGeom prst="rect">
            <a:avLst/>
          </a:prstGeom>
        </p:spPr>
      </p:pic>
      <p:pic>
        <p:nvPicPr>
          <p:cNvPr id="61" name="Image 5" descr="preencoded.png">
            <a:extLst>
              <a:ext uri="{FF2B5EF4-FFF2-40B4-BE49-F238E27FC236}">
                <a16:creationId xmlns:a16="http://schemas.microsoft.com/office/drawing/2014/main" id="{B084933E-C151-2627-923F-6F4D3BF8113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" y="1905000"/>
            <a:ext cx="285750" cy="381000"/>
          </a:xfrm>
          <a:prstGeom prst="rect">
            <a:avLst/>
          </a:prstGeom>
        </p:spPr>
      </p:pic>
      <p:pic>
        <p:nvPicPr>
          <p:cNvPr id="62" name="Image 6" descr="preencoded.png">
            <a:extLst>
              <a:ext uri="{FF2B5EF4-FFF2-40B4-BE49-F238E27FC236}">
                <a16:creationId xmlns:a16="http://schemas.microsoft.com/office/drawing/2014/main" id="{C3152E11-CC8C-D603-A0CD-F01BB2D475C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3400" y="2009775"/>
            <a:ext cx="133350" cy="152400"/>
          </a:xfrm>
          <a:prstGeom prst="rect">
            <a:avLst/>
          </a:prstGeom>
        </p:spPr>
      </p:pic>
      <p:pic>
        <p:nvPicPr>
          <p:cNvPr id="63" name="Image 7" descr="preencoded.png">
            <a:extLst>
              <a:ext uri="{FF2B5EF4-FFF2-40B4-BE49-F238E27FC236}">
                <a16:creationId xmlns:a16="http://schemas.microsoft.com/office/drawing/2014/main" id="{5DBAF9D7-A5F8-624D-E390-30FE0E43370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41750" y="1752600"/>
            <a:ext cx="3708350" cy="1295400"/>
          </a:xfrm>
          <a:prstGeom prst="rect">
            <a:avLst/>
          </a:prstGeom>
        </p:spPr>
      </p:pic>
      <p:pic>
        <p:nvPicPr>
          <p:cNvPr id="64" name="Image 8" descr="preencoded.png">
            <a:extLst>
              <a:ext uri="{FF2B5EF4-FFF2-40B4-BE49-F238E27FC236}">
                <a16:creationId xmlns:a16="http://schemas.microsoft.com/office/drawing/2014/main" id="{387E8954-FC69-37C4-7CBE-823D790E56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94150" y="1905000"/>
            <a:ext cx="285750" cy="381000"/>
          </a:xfrm>
          <a:prstGeom prst="rect">
            <a:avLst/>
          </a:prstGeom>
        </p:spPr>
      </p:pic>
      <p:pic>
        <p:nvPicPr>
          <p:cNvPr id="65" name="Image 9" descr="preencoded.png">
            <a:extLst>
              <a:ext uri="{FF2B5EF4-FFF2-40B4-BE49-F238E27FC236}">
                <a16:creationId xmlns:a16="http://schemas.microsoft.com/office/drawing/2014/main" id="{D68F257B-66B1-E604-7149-B8BD3A30E13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70350" y="2009775"/>
            <a:ext cx="133350" cy="152400"/>
          </a:xfrm>
          <a:prstGeom prst="rect">
            <a:avLst/>
          </a:prstGeom>
        </p:spPr>
      </p:pic>
      <p:pic>
        <p:nvPicPr>
          <p:cNvPr id="66" name="Image 10" descr="preencoded.png">
            <a:extLst>
              <a:ext uri="{FF2B5EF4-FFF2-40B4-BE49-F238E27FC236}">
                <a16:creationId xmlns:a16="http://schemas.microsoft.com/office/drawing/2014/main" id="{6EBDAC6F-37C9-DDE2-8849-7F020DAEB69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78701" y="1752600"/>
            <a:ext cx="3708499" cy="1295400"/>
          </a:xfrm>
          <a:prstGeom prst="rect">
            <a:avLst/>
          </a:prstGeom>
        </p:spPr>
      </p:pic>
      <p:pic>
        <p:nvPicPr>
          <p:cNvPr id="67" name="Image 11" descr="preencoded.png">
            <a:extLst>
              <a:ext uri="{FF2B5EF4-FFF2-40B4-BE49-F238E27FC236}">
                <a16:creationId xmlns:a16="http://schemas.microsoft.com/office/drawing/2014/main" id="{25AAEFFE-6E99-3B94-37B1-40311E62C9F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31101" y="1905000"/>
            <a:ext cx="285750" cy="381000"/>
          </a:xfrm>
          <a:prstGeom prst="rect">
            <a:avLst/>
          </a:prstGeom>
        </p:spPr>
      </p:pic>
      <p:pic>
        <p:nvPicPr>
          <p:cNvPr id="68" name="Image 12" descr="preencoded.png">
            <a:extLst>
              <a:ext uri="{FF2B5EF4-FFF2-40B4-BE49-F238E27FC236}">
                <a16:creationId xmlns:a16="http://schemas.microsoft.com/office/drawing/2014/main" id="{7F0B125A-2E3B-5705-0097-C1FB8EA917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07301" y="2009775"/>
            <a:ext cx="133350" cy="152400"/>
          </a:xfrm>
          <a:prstGeom prst="rect">
            <a:avLst/>
          </a:prstGeom>
        </p:spPr>
      </p:pic>
      <p:sp>
        <p:nvSpPr>
          <p:cNvPr id="69" name="Text 3">
            <a:extLst>
              <a:ext uri="{FF2B5EF4-FFF2-40B4-BE49-F238E27FC236}">
                <a16:creationId xmlns:a16="http://schemas.microsoft.com/office/drawing/2014/main" id="{BB8F244F-F65A-E47E-DFBF-2AF03ECB4A38}"/>
              </a:ext>
            </a:extLst>
          </p:cNvPr>
          <p:cNvSpPr/>
          <p:nvPr/>
        </p:nvSpPr>
        <p:spPr>
          <a:xfrm>
            <a:off x="857250" y="1962150"/>
            <a:ext cx="11544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팀장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</a:t>
            </a:r>
            <a:endParaRPr lang="en-US" sz="1500" dirty="0"/>
          </a:p>
        </p:txBody>
      </p:sp>
      <p:sp>
        <p:nvSpPr>
          <p:cNvPr id="70" name="Text 4">
            <a:extLst>
              <a:ext uri="{FF2B5EF4-FFF2-40B4-BE49-F238E27FC236}">
                <a16:creationId xmlns:a16="http://schemas.microsoft.com/office/drawing/2014/main" id="{BE6D7889-85FB-4F3B-A869-0EAC263034F1}"/>
              </a:ext>
            </a:extLst>
          </p:cNvPr>
          <p:cNvSpPr/>
          <p:nvPr/>
        </p:nvSpPr>
        <p:spPr>
          <a:xfrm>
            <a:off x="457200" y="2400300"/>
            <a:ext cx="3403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게임소프트웨어 전공</a:t>
            </a:r>
            <a:endParaRPr lang="en-US" sz="1200" dirty="0"/>
          </a:p>
        </p:txBody>
      </p:sp>
      <p:sp>
        <p:nvSpPr>
          <p:cNvPr id="71" name="Text 5">
            <a:extLst>
              <a:ext uri="{FF2B5EF4-FFF2-40B4-BE49-F238E27FC236}">
                <a16:creationId xmlns:a16="http://schemas.microsoft.com/office/drawing/2014/main" id="{CCC99CE0-6520-23B2-CBEF-19EF251E6129}"/>
              </a:ext>
            </a:extLst>
          </p:cNvPr>
          <p:cNvSpPr/>
          <p:nvPr/>
        </p:nvSpPr>
        <p:spPr>
          <a:xfrm>
            <a:off x="457200" y="2705100"/>
            <a:ext cx="3403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DB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및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프론트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전반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전체 총괄</a:t>
            </a:r>
            <a:endParaRPr lang="en-US" sz="1050" dirty="0"/>
          </a:p>
        </p:txBody>
      </p:sp>
      <p:sp>
        <p:nvSpPr>
          <p:cNvPr id="72" name="Text 6">
            <a:extLst>
              <a:ext uri="{FF2B5EF4-FFF2-40B4-BE49-F238E27FC236}">
                <a16:creationId xmlns:a16="http://schemas.microsoft.com/office/drawing/2014/main" id="{97054DDF-31BB-EA45-AA88-BC63F2669339}"/>
              </a:ext>
            </a:extLst>
          </p:cNvPr>
          <p:cNvSpPr/>
          <p:nvPr/>
        </p:nvSpPr>
        <p:spPr>
          <a:xfrm>
            <a:off x="4794200" y="1962150"/>
            <a:ext cx="1301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endParaRPr lang="en-US" sz="1500" dirty="0"/>
          </a:p>
        </p:txBody>
      </p:sp>
      <p:sp>
        <p:nvSpPr>
          <p:cNvPr id="73" name="Text 7">
            <a:extLst>
              <a:ext uri="{FF2B5EF4-FFF2-40B4-BE49-F238E27FC236}">
                <a16:creationId xmlns:a16="http://schemas.microsoft.com/office/drawing/2014/main" id="{95683070-6305-B553-5222-04054DE5CFA8}"/>
              </a:ext>
            </a:extLst>
          </p:cNvPr>
          <p:cNvSpPr/>
          <p:nvPr/>
        </p:nvSpPr>
        <p:spPr>
          <a:xfrm>
            <a:off x="4394150" y="2400300"/>
            <a:ext cx="3403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기계공학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전공</a:t>
            </a:r>
            <a:endParaRPr lang="en-US" sz="1200" dirty="0"/>
          </a:p>
        </p:txBody>
      </p:sp>
      <p:sp>
        <p:nvSpPr>
          <p:cNvPr id="74" name="Text 8">
            <a:extLst>
              <a:ext uri="{FF2B5EF4-FFF2-40B4-BE49-F238E27FC236}">
                <a16:creationId xmlns:a16="http://schemas.microsoft.com/office/drawing/2014/main" id="{1E23FB3D-7BDE-8213-4896-F3846FD2054B}"/>
              </a:ext>
            </a:extLst>
          </p:cNvPr>
          <p:cNvSpPr/>
          <p:nvPr/>
        </p:nvSpPr>
        <p:spPr>
          <a:xfrm>
            <a:off x="4394150" y="2705100"/>
            <a:ext cx="3403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화면설계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및 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서버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 업로드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)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개발</a:t>
            </a:r>
            <a:endParaRPr lang="en-US" sz="1050" dirty="0"/>
          </a:p>
        </p:txBody>
      </p:sp>
      <p:sp>
        <p:nvSpPr>
          <p:cNvPr id="75" name="Text 9">
            <a:extLst>
              <a:ext uri="{FF2B5EF4-FFF2-40B4-BE49-F238E27FC236}">
                <a16:creationId xmlns:a16="http://schemas.microsoft.com/office/drawing/2014/main" id="{2A8736F5-23F6-89CB-ED5C-BE7F7550E124}"/>
              </a:ext>
            </a:extLst>
          </p:cNvPr>
          <p:cNvSpPr/>
          <p:nvPr/>
        </p:nvSpPr>
        <p:spPr>
          <a:xfrm>
            <a:off x="8731150" y="1962150"/>
            <a:ext cx="119516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1500" dirty="0"/>
          </a:p>
        </p:txBody>
      </p:sp>
      <p:sp>
        <p:nvSpPr>
          <p:cNvPr id="76" name="Text 10">
            <a:extLst>
              <a:ext uri="{FF2B5EF4-FFF2-40B4-BE49-F238E27FC236}">
                <a16:creationId xmlns:a16="http://schemas.microsoft.com/office/drawing/2014/main" id="{B736B234-C510-DA3B-970B-F76E16D93EE0}"/>
              </a:ext>
            </a:extLst>
          </p:cNvPr>
          <p:cNvSpPr/>
          <p:nvPr/>
        </p:nvSpPr>
        <p:spPr>
          <a:xfrm>
            <a:off x="8331101" y="2400300"/>
            <a:ext cx="34036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비전공자</a:t>
            </a:r>
            <a:endParaRPr lang="en-US" sz="1200" dirty="0"/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9C28602C-7A6B-94D7-2921-B91150B82F17}"/>
              </a:ext>
            </a:extLst>
          </p:cNvPr>
          <p:cNvSpPr/>
          <p:nvPr/>
        </p:nvSpPr>
        <p:spPr>
          <a:xfrm>
            <a:off x="8331101" y="2705100"/>
            <a:ext cx="340369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화면설계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및  </a:t>
            </a:r>
            <a:r>
              <a:rPr lang="en-US" altLang="ko-KR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altLang="ko-KR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서버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기준정보 관리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) </a:t>
            </a:r>
            <a:r>
              <a:rPr lang="en-US" altLang="ko-KR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개발</a:t>
            </a:r>
            <a:endParaRPr lang="en-US" altLang="ko-KR" sz="1050" dirty="0"/>
          </a:p>
        </p:txBody>
      </p:sp>
      <p:pic>
        <p:nvPicPr>
          <p:cNvPr id="78" name="Image 3" descr="preencoded.png">
            <a:extLst>
              <a:ext uri="{FF2B5EF4-FFF2-40B4-BE49-F238E27FC236}">
                <a16:creationId xmlns:a16="http://schemas.microsoft.com/office/drawing/2014/main" id="{932781F5-21D6-122D-E7CB-F2B2D1CFB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13" y="4516120"/>
            <a:ext cx="36195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11582400" cy="91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066800"/>
            <a:ext cx="381000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181100"/>
            <a:ext cx="1524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2095500"/>
            <a:ext cx="5562600" cy="2381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" y="2286000"/>
            <a:ext cx="3048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23907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595" y="3949376"/>
            <a:ext cx="2667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795" y="4054151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개념 소개</a:t>
            </a:r>
            <a:endParaRPr lang="en-US" sz="2250" dirty="0"/>
          </a:p>
        </p:txBody>
      </p:sp>
      <p:sp>
        <p:nvSpPr>
          <p:cNvPr id="18" name="Text 1"/>
          <p:cNvSpPr/>
          <p:nvPr/>
        </p:nvSpPr>
        <p:spPr>
          <a:xfrm>
            <a:off x="1028700" y="1181100"/>
            <a:ext cx="336774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배출이란 무엇인가요?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914400" y="2343150"/>
            <a:ext cx="15309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개념</a:t>
            </a:r>
            <a:endParaRPr lang="en-US" sz="1500" dirty="0"/>
          </a:p>
        </p:txBody>
      </p:sp>
      <p:sp>
        <p:nvSpPr>
          <p:cNvPr id="20" name="Text 3"/>
          <p:cNvSpPr/>
          <p:nvPr/>
        </p:nvSpPr>
        <p:spPr>
          <a:xfrm>
            <a:off x="541943" y="2844476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배출이란 특정 시간 동안 어떤 활동을 통해 발생하는 온실가스의 양을 나타내는 지표입니다.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818495" y="4006526"/>
            <a:ext cx="36957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앞으로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더욱 중요한 용어가 될 것입니다.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541943" y="3539801"/>
            <a:ext cx="51618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온실가스 배출이 가속화되어 지구 온난화가 진행되고 있습니다.</a:t>
            </a:r>
            <a:endParaRPr lang="en-US" sz="1200" dirty="0"/>
          </a:p>
        </p:txBody>
      </p:sp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52026" y="4665489"/>
            <a:ext cx="5638800" cy="1895475"/>
          </a:xfrm>
          <a:prstGeom prst="rect">
            <a:avLst/>
          </a:prstGeom>
        </p:spPr>
      </p:pic>
      <p:pic>
        <p:nvPicPr>
          <p:cNvPr id="31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3989" y="2095500"/>
            <a:ext cx="5638800" cy="2381250"/>
          </a:xfrm>
          <a:prstGeom prst="rect">
            <a:avLst/>
          </a:prstGeom>
        </p:spPr>
      </p:pic>
      <p:pic>
        <p:nvPicPr>
          <p:cNvPr id="32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6389" y="2628900"/>
            <a:ext cx="2609850" cy="876300"/>
          </a:xfrm>
          <a:prstGeom prst="rect">
            <a:avLst/>
          </a:prstGeom>
        </p:spPr>
      </p:pic>
      <p:pic>
        <p:nvPicPr>
          <p:cNvPr id="33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0689" y="2828925"/>
            <a:ext cx="476250" cy="476250"/>
          </a:xfrm>
          <a:prstGeom prst="rect">
            <a:avLst/>
          </a:prstGeom>
        </p:spPr>
      </p:pic>
      <p:pic>
        <p:nvPicPr>
          <p:cNvPr id="34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72614" y="2990850"/>
            <a:ext cx="152400" cy="152400"/>
          </a:xfrm>
          <a:prstGeom prst="rect">
            <a:avLst/>
          </a:prstGeom>
        </p:spPr>
      </p:pic>
      <p:pic>
        <p:nvPicPr>
          <p:cNvPr id="35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0539" y="2628900"/>
            <a:ext cx="2609850" cy="876300"/>
          </a:xfrm>
          <a:prstGeom prst="rect">
            <a:avLst/>
          </a:prstGeom>
        </p:spPr>
      </p:pic>
      <p:pic>
        <p:nvPicPr>
          <p:cNvPr id="36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34839" y="2828925"/>
            <a:ext cx="476250" cy="476250"/>
          </a:xfrm>
          <a:prstGeom prst="rect">
            <a:avLst/>
          </a:prstGeom>
        </p:spPr>
      </p:pic>
      <p:pic>
        <p:nvPicPr>
          <p:cNvPr id="37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87239" y="2990850"/>
            <a:ext cx="171450" cy="152400"/>
          </a:xfrm>
          <a:prstGeom prst="rect">
            <a:avLst/>
          </a:prstGeom>
        </p:spPr>
      </p:pic>
      <p:pic>
        <p:nvPicPr>
          <p:cNvPr id="38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96389" y="3619500"/>
            <a:ext cx="2609850" cy="704850"/>
          </a:xfrm>
          <a:prstGeom prst="rect">
            <a:avLst/>
          </a:prstGeom>
        </p:spPr>
      </p:pic>
      <p:pic>
        <p:nvPicPr>
          <p:cNvPr id="39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10689" y="3733800"/>
            <a:ext cx="476250" cy="476250"/>
          </a:xfrm>
          <a:prstGeom prst="rect">
            <a:avLst/>
          </a:prstGeom>
        </p:spPr>
      </p:pic>
      <p:pic>
        <p:nvPicPr>
          <p:cNvPr id="40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91664" y="3895725"/>
            <a:ext cx="114300" cy="152400"/>
          </a:xfrm>
          <a:prstGeom prst="rect">
            <a:avLst/>
          </a:prstGeom>
        </p:spPr>
      </p:pic>
      <p:pic>
        <p:nvPicPr>
          <p:cNvPr id="41" name="Image 26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20539" y="3619500"/>
            <a:ext cx="2609850" cy="704850"/>
          </a:xfrm>
          <a:prstGeom prst="rect">
            <a:avLst/>
          </a:prstGeom>
        </p:spPr>
      </p:pic>
      <p:pic>
        <p:nvPicPr>
          <p:cNvPr id="42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234839" y="3733800"/>
            <a:ext cx="476250" cy="476250"/>
          </a:xfrm>
          <a:prstGeom prst="rect">
            <a:avLst/>
          </a:prstGeom>
        </p:spPr>
      </p:pic>
      <p:pic>
        <p:nvPicPr>
          <p:cNvPr id="43" name="Image 28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96764" y="3895725"/>
            <a:ext cx="152400" cy="152400"/>
          </a:xfrm>
          <a:prstGeom prst="rect">
            <a:avLst/>
          </a:prstGeom>
        </p:spPr>
      </p:pic>
      <p:sp>
        <p:nvSpPr>
          <p:cNvPr id="44" name="Text 12"/>
          <p:cNvSpPr/>
          <p:nvPr/>
        </p:nvSpPr>
        <p:spPr>
          <a:xfrm>
            <a:off x="6396389" y="224790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탄소 배출원 예시</a:t>
            </a:r>
            <a:endParaRPr lang="en-US" sz="1500" dirty="0"/>
          </a:p>
        </p:txBody>
      </p:sp>
      <p:sp>
        <p:nvSpPr>
          <p:cNvPr id="45" name="Text 13"/>
          <p:cNvSpPr/>
          <p:nvPr/>
        </p:nvSpPr>
        <p:spPr>
          <a:xfrm>
            <a:off x="7101239" y="2743200"/>
            <a:ext cx="1790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교통</a:t>
            </a:r>
            <a:endParaRPr lang="en-US" sz="1350" dirty="0"/>
          </a:p>
        </p:txBody>
      </p:sp>
      <p:sp>
        <p:nvSpPr>
          <p:cNvPr id="46" name="Text 14"/>
          <p:cNvSpPr/>
          <p:nvPr/>
        </p:nvSpPr>
        <p:spPr>
          <a:xfrm>
            <a:off x="7101239" y="3009900"/>
            <a:ext cx="1790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개인 및 상업용 차량, 항공, 배 등</a:t>
            </a:r>
            <a:endParaRPr lang="en-US" sz="1050" dirty="0"/>
          </a:p>
        </p:txBody>
      </p:sp>
      <p:sp>
        <p:nvSpPr>
          <p:cNvPr id="47" name="Text 15"/>
          <p:cNvSpPr/>
          <p:nvPr/>
        </p:nvSpPr>
        <p:spPr>
          <a:xfrm>
            <a:off x="9825389" y="2838450"/>
            <a:ext cx="17211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산업</a:t>
            </a:r>
            <a:endParaRPr lang="en-US" sz="1350" dirty="0"/>
          </a:p>
        </p:txBody>
      </p:sp>
      <p:sp>
        <p:nvSpPr>
          <p:cNvPr id="48" name="Text 16"/>
          <p:cNvSpPr/>
          <p:nvPr/>
        </p:nvSpPr>
        <p:spPr>
          <a:xfrm>
            <a:off x="9825389" y="3105150"/>
            <a:ext cx="20654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제철, 시멘트, 화학 등 제조업</a:t>
            </a:r>
            <a:endParaRPr lang="en-US" sz="1050" dirty="0"/>
          </a:p>
        </p:txBody>
      </p:sp>
      <p:sp>
        <p:nvSpPr>
          <p:cNvPr id="49" name="Text 17"/>
          <p:cNvSpPr/>
          <p:nvPr/>
        </p:nvSpPr>
        <p:spPr>
          <a:xfrm>
            <a:off x="7101239" y="3743325"/>
            <a:ext cx="13273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에너지</a:t>
            </a:r>
            <a:endParaRPr lang="en-US" sz="1350" dirty="0"/>
          </a:p>
        </p:txBody>
      </p:sp>
      <p:sp>
        <p:nvSpPr>
          <p:cNvPr id="50" name="Text 18"/>
          <p:cNvSpPr/>
          <p:nvPr/>
        </p:nvSpPr>
        <p:spPr>
          <a:xfrm>
            <a:off x="7101239" y="4010025"/>
            <a:ext cx="159287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화석 연료 연소 발전소</a:t>
            </a:r>
            <a:endParaRPr lang="en-US" sz="1050" dirty="0"/>
          </a:p>
        </p:txBody>
      </p:sp>
      <p:sp>
        <p:nvSpPr>
          <p:cNvPr id="51" name="Text 19"/>
          <p:cNvSpPr/>
          <p:nvPr/>
        </p:nvSpPr>
        <p:spPr>
          <a:xfrm>
            <a:off x="9825389" y="3743325"/>
            <a:ext cx="15940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폐기물</a:t>
            </a:r>
            <a:endParaRPr lang="en-US" sz="1350" dirty="0"/>
          </a:p>
        </p:txBody>
      </p:sp>
      <p:sp>
        <p:nvSpPr>
          <p:cNvPr id="52" name="Text 20"/>
          <p:cNvSpPr/>
          <p:nvPr/>
        </p:nvSpPr>
        <p:spPr>
          <a:xfrm>
            <a:off x="9825389" y="4010025"/>
            <a:ext cx="1912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에너지 재활용 및 매립시설</a:t>
            </a:r>
            <a:endParaRPr lang="en-US" sz="1050" dirty="0"/>
          </a:p>
        </p:txBody>
      </p:sp>
      <p:pic>
        <p:nvPicPr>
          <p:cNvPr id="55" name="Image 5" descr="preencoded.png">
            <a:extLst>
              <a:ext uri="{FF2B5EF4-FFF2-40B4-BE49-F238E27FC236}">
                <a16:creationId xmlns:a16="http://schemas.microsoft.com/office/drawing/2014/main" id="{0EED0454-23CF-AE1B-4789-7DB8E30F3D0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4800" y="4678039"/>
            <a:ext cx="5562600" cy="18694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85800"/>
            <a:ext cx="5638800" cy="3086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257300"/>
            <a:ext cx="28575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362075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095500"/>
            <a:ext cx="32385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200275"/>
            <a:ext cx="1714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2933700"/>
            <a:ext cx="3429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038475"/>
            <a:ext cx="190500" cy="1524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Scope</a:t>
            </a:r>
            <a:endParaRPr lang="en-US" sz="2250" dirty="0"/>
          </a:p>
        </p:txBody>
      </p:sp>
      <p:sp>
        <p:nvSpPr>
          <p:cNvPr id="34" name="Text 3"/>
          <p:cNvSpPr/>
          <p:nvPr/>
        </p:nvSpPr>
        <p:spPr>
          <a:xfrm>
            <a:off x="381000" y="83820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범위(Scope)</a:t>
            </a:r>
            <a:endParaRPr lang="en-US" sz="1500" dirty="0"/>
          </a:p>
        </p:txBody>
      </p:sp>
      <p:sp>
        <p:nvSpPr>
          <p:cNvPr id="35" name="Text 4"/>
          <p:cNvSpPr/>
          <p:nvPr/>
        </p:nvSpPr>
        <p:spPr>
          <a:xfrm>
            <a:off x="781050" y="1219200"/>
            <a:ext cx="4933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1</a:t>
            </a:r>
            <a:endParaRPr lang="en-US" sz="1350" dirty="0"/>
          </a:p>
        </p:txBody>
      </p:sp>
      <p:sp>
        <p:nvSpPr>
          <p:cNvPr id="36" name="Text 5"/>
          <p:cNvSpPr/>
          <p:nvPr/>
        </p:nvSpPr>
        <p:spPr>
          <a:xfrm>
            <a:off x="781050" y="1485900"/>
            <a:ext cx="49339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직접적인 탄소 배출원 - 기업 자산 내, 직접 제어 가능한 난방, 냉방, 생산설비, 사무실, 차량 등</a:t>
            </a:r>
            <a:endParaRPr lang="en-US" sz="1200" dirty="0"/>
          </a:p>
        </p:txBody>
      </p:sp>
      <p:sp>
        <p:nvSpPr>
          <p:cNvPr id="37" name="Text 6"/>
          <p:cNvSpPr/>
          <p:nvPr/>
        </p:nvSpPr>
        <p:spPr>
          <a:xfrm>
            <a:off x="819150" y="2057400"/>
            <a:ext cx="4895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2</a:t>
            </a:r>
            <a:endParaRPr lang="en-US" sz="1350" dirty="0"/>
          </a:p>
        </p:txBody>
      </p:sp>
      <p:sp>
        <p:nvSpPr>
          <p:cNvPr id="38" name="Text 7"/>
          <p:cNvSpPr/>
          <p:nvPr/>
        </p:nvSpPr>
        <p:spPr>
          <a:xfrm>
            <a:off x="819150" y="2324100"/>
            <a:ext cx="4895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간접적인 탄소 배출원 - 구매한 전기, 증기, 냉/난방의 생산 과정에서 발생한 탄소 배출</a:t>
            </a:r>
            <a:endParaRPr lang="en-US" sz="1200" dirty="0"/>
          </a:p>
        </p:txBody>
      </p:sp>
      <p:sp>
        <p:nvSpPr>
          <p:cNvPr id="39" name="Text 8"/>
          <p:cNvSpPr/>
          <p:nvPr/>
        </p:nvSpPr>
        <p:spPr>
          <a:xfrm>
            <a:off x="838200" y="2895600"/>
            <a:ext cx="4876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3</a:t>
            </a:r>
            <a:endParaRPr lang="en-US" sz="1350" dirty="0"/>
          </a:p>
        </p:txBody>
      </p:sp>
      <p:sp>
        <p:nvSpPr>
          <p:cNvPr id="40" name="Text 9"/>
          <p:cNvSpPr/>
          <p:nvPr/>
        </p:nvSpPr>
        <p:spPr>
          <a:xfrm>
            <a:off x="838200" y="3162300"/>
            <a:ext cx="4876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기관 활동에 따른 간접적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–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제품운송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직원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출퇴근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제품 사용 및 폐기 단계 등</a:t>
            </a:r>
            <a:endParaRPr lang="en-US" sz="1200" dirty="0"/>
          </a:p>
        </p:txBody>
      </p:sp>
      <p:pic>
        <p:nvPicPr>
          <p:cNvPr id="54" name="그림 53" descr="텍스트, 육상 차량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C4ECFB-EC4E-BBAA-261A-4C7E39181D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3938394"/>
            <a:ext cx="5638800" cy="2788418"/>
          </a:xfrm>
          <a:prstGeom prst="rect">
            <a:avLst/>
          </a:prstGeom>
        </p:spPr>
      </p:pic>
      <p:pic>
        <p:nvPicPr>
          <p:cNvPr id="53" name="그림 52" descr="하늘, 도표, 만화 영화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BB13D2-C07D-33F2-3AEE-0C10502FC2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0084" y="820899"/>
            <a:ext cx="5638800" cy="2788417"/>
          </a:xfrm>
          <a:prstGeom prst="rect">
            <a:avLst/>
          </a:prstGeom>
        </p:spPr>
      </p:pic>
      <p:pic>
        <p:nvPicPr>
          <p:cNvPr id="56" name="그림 55" descr="만화 영화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62CCB4-7BC5-4C02-054C-CF8F7597C6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3938394"/>
            <a:ext cx="5638800" cy="27884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5676900" cy="1809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0668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8" y="1152525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876300"/>
            <a:ext cx="5676900" cy="1809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0668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4625" y="1152525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14650"/>
            <a:ext cx="5676900" cy="1809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310515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125" y="3190875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2914650"/>
            <a:ext cx="5676900" cy="18097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310515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24625" y="3190875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800" y="5124450"/>
            <a:ext cx="11582400" cy="1371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400" y="5391150"/>
            <a:ext cx="295275" cy="419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5467350"/>
            <a:ext cx="142875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1075" y="607695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48793" y="607695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16511" y="6076950"/>
            <a:ext cx="1143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93729" y="607695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 탄소 정책 동향</a:t>
            </a:r>
            <a:endParaRPr lang="en-US" sz="2250" dirty="0"/>
          </a:p>
        </p:txBody>
      </p:sp>
      <p:sp>
        <p:nvSpPr>
          <p:cNvPr id="25" name="Text 1"/>
          <p:cNvSpPr/>
          <p:nvPr/>
        </p:nvSpPr>
        <p:spPr>
          <a:xfrm>
            <a:off x="1123950" y="117157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미국</a:t>
            </a:r>
            <a:endParaRPr lang="en-US" sz="1500" dirty="0"/>
          </a:p>
        </p:txBody>
      </p:sp>
      <p:sp>
        <p:nvSpPr>
          <p:cNvPr id="26" name="Text 2"/>
          <p:cNvSpPr/>
          <p:nvPr/>
        </p:nvSpPr>
        <p:spPr>
          <a:xfrm>
            <a:off x="1104900" y="165735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IRA (인플레이션 감축법)</a:t>
            </a:r>
            <a:endParaRPr lang="en-US" sz="1350" dirty="0"/>
          </a:p>
        </p:txBody>
      </p:sp>
      <p:sp>
        <p:nvSpPr>
          <p:cNvPr id="27" name="Text 3"/>
          <p:cNvSpPr/>
          <p:nvPr/>
        </p:nvSpPr>
        <p:spPr>
          <a:xfrm>
            <a:off x="1104900" y="200025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 감축과 환경 보호를 위한 국가규모의 정책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1104900" y="22669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재생에너지 및 친환경 자동차에 대한 세제 지원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7029450" y="1171575"/>
            <a:ext cx="3418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</a:t>
            </a:r>
            <a:endParaRPr lang="en-US" sz="1500" dirty="0"/>
          </a:p>
        </p:txBody>
      </p:sp>
      <p:sp>
        <p:nvSpPr>
          <p:cNvPr id="30" name="Text 6"/>
          <p:cNvSpPr/>
          <p:nvPr/>
        </p:nvSpPr>
        <p:spPr>
          <a:xfrm>
            <a:off x="7010400" y="165735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 (탄소국경조정제도)</a:t>
            </a:r>
            <a:endParaRPr lang="en-US" sz="1350" dirty="0"/>
          </a:p>
        </p:txBody>
      </p:sp>
      <p:sp>
        <p:nvSpPr>
          <p:cNvPr id="31" name="Text 7"/>
          <p:cNvSpPr/>
          <p:nvPr/>
        </p:nvSpPr>
        <p:spPr>
          <a:xfrm>
            <a:off x="7010400" y="20002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수입화물에 대한 탄소비용 부과 제도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7010400" y="22669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국내 기업의 경쟁력을 유지하기 위한 보호조치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1123950" y="3209925"/>
            <a:ext cx="91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대한민국</a:t>
            </a:r>
            <a:endParaRPr lang="en-US" sz="1500" dirty="0"/>
          </a:p>
        </p:txBody>
      </p:sp>
      <p:sp>
        <p:nvSpPr>
          <p:cNvPr id="34" name="Text 10"/>
          <p:cNvSpPr/>
          <p:nvPr/>
        </p:nvSpPr>
        <p:spPr>
          <a:xfrm>
            <a:off x="1104900" y="369570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및 감축 목표</a:t>
            </a:r>
            <a:endParaRPr lang="en-US" sz="1350" dirty="0"/>
          </a:p>
        </p:txBody>
      </p:sp>
      <p:sp>
        <p:nvSpPr>
          <p:cNvPr id="35" name="Text 11"/>
          <p:cNvSpPr/>
          <p:nvPr/>
        </p:nvSpPr>
        <p:spPr>
          <a:xfrm>
            <a:off x="1104900" y="403860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2050년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선언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(Net-Zero)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1104900" y="43053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2030년까지 온실가스 40% 감축 목표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7029450" y="320992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일본</a:t>
            </a:r>
            <a:endParaRPr lang="en-US" sz="1500" dirty="0"/>
          </a:p>
        </p:txBody>
      </p:sp>
      <p:sp>
        <p:nvSpPr>
          <p:cNvPr id="38" name="Text 14"/>
          <p:cNvSpPr/>
          <p:nvPr/>
        </p:nvSpPr>
        <p:spPr>
          <a:xfrm>
            <a:off x="7010400" y="369570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GX 전략 및 CCS 기술 확대</a:t>
            </a:r>
            <a:endParaRPr lang="en-US" sz="1350" dirty="0"/>
          </a:p>
        </p:txBody>
      </p:sp>
      <p:sp>
        <p:nvSpPr>
          <p:cNvPr id="39" name="Text 15"/>
          <p:cNvSpPr/>
          <p:nvPr/>
        </p:nvSpPr>
        <p:spPr>
          <a:xfrm>
            <a:off x="7010400" y="40386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탄소발자국 감소를 위한 GX (그린 엑스) 전략</a:t>
            </a:r>
            <a:endParaRPr lang="en-US" sz="1200" dirty="0"/>
          </a:p>
        </p:txBody>
      </p:sp>
      <p:sp>
        <p:nvSpPr>
          <p:cNvPr id="40" name="Text 16"/>
          <p:cNvSpPr/>
          <p:nvPr/>
        </p:nvSpPr>
        <p:spPr>
          <a:xfrm>
            <a:off x="7010400" y="430530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CCS(탄소포함화석연료) 기술 개발 및 확산</a:t>
            </a:r>
            <a:endParaRPr lang="en-US" sz="1200" dirty="0"/>
          </a:p>
        </p:txBody>
      </p:sp>
      <p:sp>
        <p:nvSpPr>
          <p:cNvPr id="41" name="Text 17"/>
          <p:cNvSpPr/>
          <p:nvPr/>
        </p:nvSpPr>
        <p:spPr>
          <a:xfrm>
            <a:off x="981075" y="5353050"/>
            <a:ext cx="81572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기업의 대응 필요성</a:t>
            </a:r>
            <a:endParaRPr lang="en-US" sz="1500" dirty="0"/>
          </a:p>
        </p:txBody>
      </p:sp>
      <p:sp>
        <p:nvSpPr>
          <p:cNvPr id="42" name="Text 18"/>
          <p:cNvSpPr/>
          <p:nvPr/>
        </p:nvSpPr>
        <p:spPr>
          <a:xfrm>
            <a:off x="981075" y="5695950"/>
            <a:ext cx="978872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이러한 흐름 속에서 기업은 더 이상 감각적인 추정이 아닌, </a:t>
            </a:r>
            <a:r>
              <a:rPr lang="en-US" sz="1200" b="1" dirty="0">
                <a:solidFill>
                  <a:srgbClr val="EA580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정량적이고 체계적인 탄소 관리 시스템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을 요구받고 있습니다.</a:t>
            </a:r>
            <a:endParaRPr lang="en-US" sz="1200" dirty="0"/>
          </a:p>
        </p:txBody>
      </p:sp>
      <p:sp>
        <p:nvSpPr>
          <p:cNvPr id="43" name="Text 19"/>
          <p:cNvSpPr/>
          <p:nvPr/>
        </p:nvSpPr>
        <p:spPr>
          <a:xfrm>
            <a:off x="1209675" y="6038850"/>
            <a:ext cx="97262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정량적 분석</a:t>
            </a:r>
            <a:endParaRPr lang="en-US" sz="1200" dirty="0"/>
          </a:p>
        </p:txBody>
      </p:sp>
      <p:sp>
        <p:nvSpPr>
          <p:cNvPr id="44" name="Text 20"/>
          <p:cNvSpPr/>
          <p:nvPr/>
        </p:nvSpPr>
        <p:spPr>
          <a:xfrm>
            <a:off x="2477393" y="6038850"/>
            <a:ext cx="97262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체계적 관리</a:t>
            </a:r>
            <a:endParaRPr lang="en-US" sz="1200" dirty="0"/>
          </a:p>
        </p:txBody>
      </p:sp>
      <p:sp>
        <p:nvSpPr>
          <p:cNvPr id="45" name="Text 21"/>
          <p:cNvSpPr/>
          <p:nvPr/>
        </p:nvSpPr>
        <p:spPr>
          <a:xfrm>
            <a:off x="3707011" y="6038850"/>
            <a:ext cx="78974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대응</a:t>
            </a:r>
            <a:endParaRPr lang="en-US" sz="1200" dirty="0"/>
          </a:p>
        </p:txBody>
      </p:sp>
      <p:sp>
        <p:nvSpPr>
          <p:cNvPr id="46" name="Text 22"/>
          <p:cNvSpPr/>
          <p:nvPr/>
        </p:nvSpPr>
        <p:spPr>
          <a:xfrm>
            <a:off x="4822329" y="6038850"/>
            <a:ext cx="78974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비용 관리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714500"/>
            <a:ext cx="5638800" cy="23431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9050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63" y="2009775"/>
            <a:ext cx="238125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2838450"/>
            <a:ext cx="5257800" cy="419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" y="3409950"/>
            <a:ext cx="28575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3514725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4210050"/>
            <a:ext cx="5638800" cy="1790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1714500"/>
            <a:ext cx="5638800" cy="25717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1905000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1775" y="2009775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3067050"/>
            <a:ext cx="5257800" cy="419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3638550"/>
            <a:ext cx="32385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5100" y="3743325"/>
            <a:ext cx="17145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4438650"/>
            <a:ext cx="5638800" cy="1143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4972050"/>
            <a:ext cx="3048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0" y="5010150"/>
            <a:ext cx="152400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59898" y="4972050"/>
            <a:ext cx="3048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36098" y="5010150"/>
            <a:ext cx="152400" cy="228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32366" y="4972050"/>
            <a:ext cx="3048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08566" y="5010150"/>
            <a:ext cx="152400" cy="228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88029" y="4972050"/>
            <a:ext cx="304800" cy="304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64229" y="5010150"/>
            <a:ext cx="152400" cy="228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4800" y="6229350"/>
            <a:ext cx="11582400" cy="5334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CBAM과 탄소세 개념</a:t>
            </a:r>
            <a:endParaRPr lang="en-US" sz="2250" dirty="0"/>
          </a:p>
        </p:txBody>
      </p:sp>
      <p:sp>
        <p:nvSpPr>
          <p:cNvPr id="28" name="Text 1"/>
          <p:cNvSpPr/>
          <p:nvPr/>
        </p:nvSpPr>
        <p:spPr>
          <a:xfrm>
            <a:off x="304800" y="876300"/>
            <a:ext cx="11582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European Union의 탄소 관련 정책</a:t>
            </a:r>
            <a:endParaRPr lang="en-US" sz="1800" dirty="0"/>
          </a:p>
        </p:txBody>
      </p:sp>
      <p:sp>
        <p:nvSpPr>
          <p:cNvPr id="29" name="Text 2"/>
          <p:cNvSpPr/>
          <p:nvPr/>
        </p:nvSpPr>
        <p:spPr>
          <a:xfrm>
            <a:off x="304800" y="1219200"/>
            <a:ext cx="11582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EU가 신속히 확대하는 탄소 규제로 국내기업과 탄소 경쟁력 확보 필요</a:t>
            </a:r>
            <a:endParaRPr lang="en-US" sz="1500" dirty="0"/>
          </a:p>
        </p:txBody>
      </p:sp>
      <p:sp>
        <p:nvSpPr>
          <p:cNvPr id="30" name="Text 3"/>
          <p:cNvSpPr/>
          <p:nvPr/>
        </p:nvSpPr>
        <p:spPr>
          <a:xfrm>
            <a:off x="1085850" y="2009775"/>
            <a:ext cx="286375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 (탄소국경조정제도)</a:t>
            </a:r>
            <a:endParaRPr lang="en-US" sz="1500" dirty="0"/>
          </a:p>
        </p:txBody>
      </p:sp>
      <p:sp>
        <p:nvSpPr>
          <p:cNvPr id="31" name="Text 4"/>
          <p:cNvSpPr/>
          <p:nvPr/>
        </p:nvSpPr>
        <p:spPr>
          <a:xfrm>
            <a:off x="495300" y="2495550"/>
            <a:ext cx="6309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EU가 도입한 새로운 탄소 규제로, 특정 수입품에 대한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탄소세 부과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 베이스</a:t>
            </a:r>
            <a:endParaRPr lang="en-US" sz="1200" dirty="0"/>
          </a:p>
        </p:txBody>
      </p:sp>
      <p:sp>
        <p:nvSpPr>
          <p:cNvPr id="32" name="Text 5"/>
          <p:cNvSpPr/>
          <p:nvPr/>
        </p:nvSpPr>
        <p:spPr>
          <a:xfrm>
            <a:off x="609600" y="2952750"/>
            <a:ext cx="6035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과세 대상: 철강, 알루미늄, 시멘트, 전기, 화학 제품 등</a:t>
            </a:r>
            <a:endParaRPr lang="en-US" sz="1050" dirty="0"/>
          </a:p>
        </p:txBody>
      </p:sp>
      <p:sp>
        <p:nvSpPr>
          <p:cNvPr id="33" name="Text 6"/>
          <p:cNvSpPr/>
          <p:nvPr/>
        </p:nvSpPr>
        <p:spPr>
          <a:xfrm>
            <a:off x="895350" y="3371850"/>
            <a:ext cx="462468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시기: 2023년부터 부분 시행 중, 2026년 본격 시행 예정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895350" y="3638550"/>
            <a:ext cx="462468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현대정밀과 같은 철강, 전자 기기 제조업체에 큰 영향</a:t>
            </a:r>
            <a:endParaRPr lang="en-US" sz="1200" dirty="0"/>
          </a:p>
        </p:txBody>
      </p:sp>
      <p:sp>
        <p:nvSpPr>
          <p:cNvPr id="35" name="Text 8"/>
          <p:cNvSpPr/>
          <p:nvPr/>
        </p:nvSpPr>
        <p:spPr>
          <a:xfrm>
            <a:off x="457200" y="436245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 운용 방식</a:t>
            </a:r>
            <a:endParaRPr lang="en-US" sz="1350" dirty="0"/>
          </a:p>
        </p:txBody>
      </p:sp>
      <p:sp>
        <p:nvSpPr>
          <p:cNvPr id="36" name="Text 9"/>
          <p:cNvSpPr/>
          <p:nvPr/>
        </p:nvSpPr>
        <p:spPr>
          <a:xfrm>
            <a:off x="457200" y="4705350"/>
            <a:ext cx="6400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 업체는 온실가스 배출량을 모니터링하고 정기적으로 신고</a:t>
            </a:r>
            <a:endParaRPr lang="en-US" sz="1200" dirty="0"/>
          </a:p>
        </p:txBody>
      </p:sp>
      <p:sp>
        <p:nvSpPr>
          <p:cNvPr id="37" name="Text 10"/>
          <p:cNvSpPr/>
          <p:nvPr/>
        </p:nvSpPr>
        <p:spPr>
          <a:xfrm>
            <a:off x="457200" y="5010150"/>
            <a:ext cx="5334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입체 화물은 ETS 규제 활용 구매 가능</a:t>
            </a:r>
            <a:endParaRPr lang="en-US" sz="1200" dirty="0"/>
          </a:p>
        </p:txBody>
      </p:sp>
      <p:sp>
        <p:nvSpPr>
          <p:cNvPr id="38" name="Text 11"/>
          <p:cNvSpPr/>
          <p:nvPr/>
        </p:nvSpPr>
        <p:spPr>
          <a:xfrm>
            <a:off x="457200" y="5314950"/>
            <a:ext cx="6400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규제를 만족시키지 않은 입상화물은 탄소세 부과 후 매수</a:t>
            </a:r>
            <a:endParaRPr lang="en-US" sz="1200" dirty="0"/>
          </a:p>
        </p:txBody>
      </p:sp>
      <p:sp>
        <p:nvSpPr>
          <p:cNvPr id="39" name="Text 12"/>
          <p:cNvSpPr/>
          <p:nvPr/>
        </p:nvSpPr>
        <p:spPr>
          <a:xfrm>
            <a:off x="457200" y="5619750"/>
            <a:ext cx="5334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BF 가격은 베이스 가격에 부가세 포함</a:t>
            </a:r>
            <a:endParaRPr lang="en-US" sz="1200" dirty="0"/>
          </a:p>
        </p:txBody>
      </p:sp>
      <p:sp>
        <p:nvSpPr>
          <p:cNvPr id="40" name="Text 13"/>
          <p:cNvSpPr/>
          <p:nvPr/>
        </p:nvSpPr>
        <p:spPr>
          <a:xfrm>
            <a:off x="7029450" y="2009775"/>
            <a:ext cx="2400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탄소세 (Carbon Tax)</a:t>
            </a:r>
            <a:endParaRPr lang="en-US" sz="1500" dirty="0"/>
          </a:p>
        </p:txBody>
      </p:sp>
      <p:sp>
        <p:nvSpPr>
          <p:cNvPr id="41" name="Text 14"/>
          <p:cNvSpPr/>
          <p:nvPr/>
        </p:nvSpPr>
        <p:spPr>
          <a:xfrm>
            <a:off x="6438900" y="2495550"/>
            <a:ext cx="5257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국가가 일괄적으로 탄소 배출에 대한 세율 부과하는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경제적 제재 수단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으로 기업이 환경 부담 비용 부담</a:t>
            </a:r>
            <a:endParaRPr lang="en-US" sz="1200" dirty="0"/>
          </a:p>
        </p:txBody>
      </p:sp>
      <p:sp>
        <p:nvSpPr>
          <p:cNvPr id="42" name="Text 15"/>
          <p:cNvSpPr/>
          <p:nvPr/>
        </p:nvSpPr>
        <p:spPr>
          <a:xfrm>
            <a:off x="6553200" y="3181350"/>
            <a:ext cx="6035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세금 활용: 기후 변화 해소, 재생에너지 사업, 탄소감축 설비 투자 등 재분배</a:t>
            </a:r>
            <a:endParaRPr lang="en-US" sz="1050" dirty="0"/>
          </a:p>
        </p:txBody>
      </p:sp>
      <p:sp>
        <p:nvSpPr>
          <p:cNvPr id="43" name="Text 16"/>
          <p:cNvSpPr/>
          <p:nvPr/>
        </p:nvSpPr>
        <p:spPr>
          <a:xfrm>
            <a:off x="6877050" y="3600450"/>
            <a:ext cx="546443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영향: 국내 기업의 탄소 경쟁력을 약화시키는 구조적인 문제가 발생</a:t>
            </a:r>
            <a:endParaRPr lang="en-US" sz="1200" dirty="0"/>
          </a:p>
        </p:txBody>
      </p:sp>
      <p:sp>
        <p:nvSpPr>
          <p:cNvPr id="44" name="Text 17"/>
          <p:cNvSpPr/>
          <p:nvPr/>
        </p:nvSpPr>
        <p:spPr>
          <a:xfrm>
            <a:off x="6877050" y="3867150"/>
            <a:ext cx="546443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BF는 경쟁력을 유지하기 위해 반대로 보호 조치해야 함</a:t>
            </a:r>
            <a:endParaRPr lang="en-US" sz="1200" dirty="0"/>
          </a:p>
        </p:txBody>
      </p:sp>
      <p:sp>
        <p:nvSpPr>
          <p:cNvPr id="45" name="Text 18"/>
          <p:cNvSpPr/>
          <p:nvPr/>
        </p:nvSpPr>
        <p:spPr>
          <a:xfrm>
            <a:off x="6400800" y="459105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탄소세 부과 현황</a:t>
            </a:r>
            <a:endParaRPr lang="en-US" sz="1350" dirty="0"/>
          </a:p>
        </p:txBody>
      </p:sp>
      <p:sp>
        <p:nvSpPr>
          <p:cNvPr id="46" name="Text 19"/>
          <p:cNvSpPr/>
          <p:nvPr/>
        </p:nvSpPr>
        <p:spPr>
          <a:xfrm>
            <a:off x="6781800" y="4933950"/>
            <a:ext cx="82569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</a:t>
            </a:r>
            <a:endParaRPr lang="en-US" sz="1200" dirty="0"/>
          </a:p>
        </p:txBody>
      </p:sp>
      <p:sp>
        <p:nvSpPr>
          <p:cNvPr id="47" name="Text 20"/>
          <p:cNvSpPr/>
          <p:nvPr/>
        </p:nvSpPr>
        <p:spPr>
          <a:xfrm>
            <a:off x="6781800" y="5162550"/>
            <a:ext cx="1130498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세율</a:t>
            </a: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29-55</a:t>
            </a:r>
            <a:r>
              <a:rPr lang="ko-KR" alt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유로</a:t>
            </a:r>
            <a:r>
              <a:rPr lang="en-US" altLang="ko-KR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(€)</a:t>
            </a:r>
            <a:endParaRPr lang="en-US" sz="900" dirty="0"/>
          </a:p>
        </p:txBody>
      </p:sp>
      <p:sp>
        <p:nvSpPr>
          <p:cNvPr id="48" name="Text 21"/>
          <p:cNvSpPr/>
          <p:nvPr/>
        </p:nvSpPr>
        <p:spPr>
          <a:xfrm>
            <a:off x="8140898" y="4933950"/>
            <a:ext cx="63906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한국</a:t>
            </a:r>
            <a:endParaRPr lang="en-US" sz="1200" dirty="0"/>
          </a:p>
        </p:txBody>
      </p:sp>
      <p:sp>
        <p:nvSpPr>
          <p:cNvPr id="49" name="Text 22"/>
          <p:cNvSpPr/>
          <p:nvPr/>
        </p:nvSpPr>
        <p:spPr>
          <a:xfrm>
            <a:off x="8140898" y="5162550"/>
            <a:ext cx="76688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세율</a:t>
            </a: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10</a:t>
            </a:r>
            <a:r>
              <a:rPr lang="ko-KR" alt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유로</a:t>
            </a:r>
            <a:r>
              <a:rPr lang="en-US" altLang="ko-KR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(€)</a:t>
            </a:r>
            <a:endParaRPr lang="en-US" sz="900" dirty="0"/>
          </a:p>
        </p:txBody>
      </p:sp>
      <p:sp>
        <p:nvSpPr>
          <p:cNvPr id="50" name="Text 23"/>
          <p:cNvSpPr/>
          <p:nvPr/>
        </p:nvSpPr>
        <p:spPr>
          <a:xfrm>
            <a:off x="9313366" y="4933950"/>
            <a:ext cx="72226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미국</a:t>
            </a:r>
            <a:endParaRPr lang="en-US" sz="1200" dirty="0"/>
          </a:p>
        </p:txBody>
      </p:sp>
      <p:sp>
        <p:nvSpPr>
          <p:cNvPr id="51" name="Text 24"/>
          <p:cNvSpPr/>
          <p:nvPr/>
        </p:nvSpPr>
        <p:spPr>
          <a:xfrm>
            <a:off x="9313366" y="5162550"/>
            <a:ext cx="86671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연방세율</a:t>
            </a: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9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없음</a:t>
            </a:r>
            <a:endParaRPr lang="en-US" sz="900" dirty="0"/>
          </a:p>
        </p:txBody>
      </p:sp>
      <p:sp>
        <p:nvSpPr>
          <p:cNvPr id="52" name="Text 25"/>
          <p:cNvSpPr/>
          <p:nvPr/>
        </p:nvSpPr>
        <p:spPr>
          <a:xfrm>
            <a:off x="10569029" y="4933950"/>
            <a:ext cx="78974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세계 평균</a:t>
            </a:r>
            <a:endParaRPr lang="en-US" sz="1200" dirty="0"/>
          </a:p>
        </p:txBody>
      </p:sp>
      <p:sp>
        <p:nvSpPr>
          <p:cNvPr id="53" name="Text 26"/>
          <p:cNvSpPr/>
          <p:nvPr/>
        </p:nvSpPr>
        <p:spPr>
          <a:xfrm>
            <a:off x="10569029" y="5162550"/>
            <a:ext cx="789742" cy="114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세율</a:t>
            </a: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10</a:t>
            </a:r>
            <a:r>
              <a:rPr lang="ko-KR" alt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유로</a:t>
            </a:r>
            <a:r>
              <a:rPr lang="en-US" altLang="ko-KR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(€)</a:t>
            </a:r>
            <a:endParaRPr lang="en-US" sz="900" dirty="0"/>
          </a:p>
        </p:txBody>
      </p:sp>
      <p:sp>
        <p:nvSpPr>
          <p:cNvPr id="54" name="Text 27"/>
          <p:cNvSpPr/>
          <p:nvPr/>
        </p:nvSpPr>
        <p:spPr>
          <a:xfrm>
            <a:off x="457200" y="6381750"/>
            <a:ext cx="11277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 장기계획: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탄소국경조정과 국가별 탄소세에 대한 체계적 접근을 통해 유럽 시장에서 경쟁력 확보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55245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990600"/>
            <a:ext cx="323850" cy="342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현대정밀의 비즈니스 요구사항</a:t>
            </a:r>
            <a:endParaRPr lang="en-US" sz="2250" dirty="0"/>
          </a:p>
        </p:txBody>
      </p:sp>
      <p:sp>
        <p:nvSpPr>
          <p:cNvPr id="21" name="Text 1"/>
          <p:cNvSpPr/>
          <p:nvPr/>
        </p:nvSpPr>
        <p:spPr>
          <a:xfrm>
            <a:off x="1085850" y="876300"/>
            <a:ext cx="523666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경쟁력 확보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1085850" y="1181100"/>
            <a:ext cx="628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관련 요구사항을 </a:t>
            </a:r>
            <a:r>
              <a:rPr lang="en-US" sz="135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충족시키며</a:t>
            </a: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35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경쟁력</a:t>
            </a: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유지</a:t>
            </a:r>
            <a:endParaRPr lang="en-US" sz="1350" dirty="0"/>
          </a:p>
        </p:txBody>
      </p:sp>
      <p:pic>
        <p:nvPicPr>
          <p:cNvPr id="52" name="Image 4" descr="preencoded.png">
            <a:extLst>
              <a:ext uri="{FF2B5EF4-FFF2-40B4-BE49-F238E27FC236}">
                <a16:creationId xmlns:a16="http://schemas.microsoft.com/office/drawing/2014/main" id="{5E49A65C-44B4-0E8D-E874-BB7961AC5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1752600"/>
            <a:ext cx="5638800" cy="3048000"/>
          </a:xfrm>
          <a:prstGeom prst="rect">
            <a:avLst/>
          </a:prstGeom>
        </p:spPr>
      </p:pic>
      <p:pic>
        <p:nvPicPr>
          <p:cNvPr id="53" name="Image 9" descr="preencoded.png">
            <a:extLst>
              <a:ext uri="{FF2B5EF4-FFF2-40B4-BE49-F238E27FC236}">
                <a16:creationId xmlns:a16="http://schemas.microsoft.com/office/drawing/2014/main" id="{C010C69E-9D15-3C2F-6B2D-3C7B9383AF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888" y="2343150"/>
            <a:ext cx="190500" cy="266700"/>
          </a:xfrm>
          <a:prstGeom prst="rect">
            <a:avLst/>
          </a:prstGeom>
        </p:spPr>
      </p:pic>
      <p:pic>
        <p:nvPicPr>
          <p:cNvPr id="54" name="Image 10" descr="preencoded.png">
            <a:extLst>
              <a:ext uri="{FF2B5EF4-FFF2-40B4-BE49-F238E27FC236}">
                <a16:creationId xmlns:a16="http://schemas.microsoft.com/office/drawing/2014/main" id="{CA427018-EBF2-1AAC-9B90-6EF224C93A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888" y="2952750"/>
            <a:ext cx="190500" cy="266700"/>
          </a:xfrm>
          <a:prstGeom prst="rect">
            <a:avLst/>
          </a:prstGeom>
        </p:spPr>
      </p:pic>
      <p:pic>
        <p:nvPicPr>
          <p:cNvPr id="55" name="Image 11" descr="preencoded.png">
            <a:extLst>
              <a:ext uri="{FF2B5EF4-FFF2-40B4-BE49-F238E27FC236}">
                <a16:creationId xmlns:a16="http://schemas.microsoft.com/office/drawing/2014/main" id="{80DEE532-F074-B733-944C-3AEF4F0CAF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888" y="3562350"/>
            <a:ext cx="238125" cy="266700"/>
          </a:xfrm>
          <a:prstGeom prst="rect">
            <a:avLst/>
          </a:prstGeom>
        </p:spPr>
      </p:pic>
      <p:sp>
        <p:nvSpPr>
          <p:cNvPr id="56" name="Text 8">
            <a:extLst>
              <a:ext uri="{FF2B5EF4-FFF2-40B4-BE49-F238E27FC236}">
                <a16:creationId xmlns:a16="http://schemas.microsoft.com/office/drawing/2014/main" id="{BC407DA9-3174-49BC-B60E-4CD0F2D27279}"/>
              </a:ext>
            </a:extLst>
          </p:cNvPr>
          <p:cNvSpPr/>
          <p:nvPr/>
        </p:nvSpPr>
        <p:spPr>
          <a:xfrm>
            <a:off x="576888" y="1924050"/>
            <a:ext cx="5257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비즈니스 요구사항</a:t>
            </a:r>
            <a:endParaRPr lang="en-US" sz="1500" dirty="0"/>
          </a:p>
        </p:txBody>
      </p:sp>
      <p:sp>
        <p:nvSpPr>
          <p:cNvPr id="57" name="Text 9">
            <a:extLst>
              <a:ext uri="{FF2B5EF4-FFF2-40B4-BE49-F238E27FC236}">
                <a16:creationId xmlns:a16="http://schemas.microsoft.com/office/drawing/2014/main" id="{2B5DE779-9A24-4A2B-1308-C2029AB6F3BE}"/>
              </a:ext>
            </a:extLst>
          </p:cNvPr>
          <p:cNvSpPr/>
          <p:nvPr/>
        </p:nvSpPr>
        <p:spPr>
          <a:xfrm>
            <a:off x="919788" y="2343150"/>
            <a:ext cx="41153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 데이터 자동화 관리</a:t>
            </a:r>
            <a:endParaRPr lang="en-US" sz="1200" dirty="0"/>
          </a:p>
        </p:txBody>
      </p:sp>
      <p:sp>
        <p:nvSpPr>
          <p:cNvPr id="58" name="Text 10">
            <a:extLst>
              <a:ext uri="{FF2B5EF4-FFF2-40B4-BE49-F238E27FC236}">
                <a16:creationId xmlns:a16="http://schemas.microsoft.com/office/drawing/2014/main" id="{48A0AC94-5BDA-2737-7C77-DD758C336AFC}"/>
              </a:ext>
            </a:extLst>
          </p:cNvPr>
          <p:cNvSpPr/>
          <p:nvPr/>
        </p:nvSpPr>
        <p:spPr>
          <a:xfrm>
            <a:off x="919788" y="2609850"/>
            <a:ext cx="493847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차량을 통한 데이터 수집을 자동화하여 정확한 관리 시스템 구축</a:t>
            </a:r>
            <a:endParaRPr lang="en-US" sz="1050" dirty="0"/>
          </a:p>
        </p:txBody>
      </p:sp>
      <p:sp>
        <p:nvSpPr>
          <p:cNvPr id="59" name="Text 11">
            <a:extLst>
              <a:ext uri="{FF2B5EF4-FFF2-40B4-BE49-F238E27FC236}">
                <a16:creationId xmlns:a16="http://schemas.microsoft.com/office/drawing/2014/main" id="{532C155B-1C27-C5D2-DF68-B36DDCC5C0E4}"/>
              </a:ext>
            </a:extLst>
          </p:cNvPr>
          <p:cNvSpPr/>
          <p:nvPr/>
        </p:nvSpPr>
        <p:spPr>
          <a:xfrm>
            <a:off x="919788" y="2952750"/>
            <a:ext cx="38486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목표 설정 및 달성</a:t>
            </a:r>
            <a:endParaRPr lang="en-US" sz="1200" dirty="0"/>
          </a:p>
        </p:txBody>
      </p:sp>
      <p:sp>
        <p:nvSpPr>
          <p:cNvPr id="60" name="Text 12">
            <a:extLst>
              <a:ext uri="{FF2B5EF4-FFF2-40B4-BE49-F238E27FC236}">
                <a16:creationId xmlns:a16="http://schemas.microsoft.com/office/drawing/2014/main" id="{4755BFAF-5296-B677-6F05-D97C0CE02EC5}"/>
              </a:ext>
            </a:extLst>
          </p:cNvPr>
          <p:cNvSpPr/>
          <p:nvPr/>
        </p:nvSpPr>
        <p:spPr>
          <a:xfrm>
            <a:off x="919788" y="3219450"/>
            <a:ext cx="46184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국가별 탄소중립 기준에 부합하는 제품 발현 탄소 배출 목표 수립</a:t>
            </a:r>
            <a:endParaRPr lang="en-US" sz="1050" dirty="0"/>
          </a:p>
        </p:txBody>
      </p:sp>
      <p:sp>
        <p:nvSpPr>
          <p:cNvPr id="61" name="Text 13">
            <a:extLst>
              <a:ext uri="{FF2B5EF4-FFF2-40B4-BE49-F238E27FC236}">
                <a16:creationId xmlns:a16="http://schemas.microsoft.com/office/drawing/2014/main" id="{0D08D44D-522A-D9BD-DACC-C4DF7B6D9A17}"/>
              </a:ext>
            </a:extLst>
          </p:cNvPr>
          <p:cNvSpPr/>
          <p:nvPr/>
        </p:nvSpPr>
        <p:spPr>
          <a:xfrm>
            <a:off x="967413" y="3562350"/>
            <a:ext cx="34117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관리</a:t>
            </a:r>
            <a:endParaRPr lang="en-US" sz="1200" dirty="0"/>
          </a:p>
        </p:txBody>
      </p:sp>
      <p:sp>
        <p:nvSpPr>
          <p:cNvPr id="62" name="Text 14">
            <a:extLst>
              <a:ext uri="{FF2B5EF4-FFF2-40B4-BE49-F238E27FC236}">
                <a16:creationId xmlns:a16="http://schemas.microsoft.com/office/drawing/2014/main" id="{C4D76BB8-0DE2-6461-6B8C-8F39B1598120}"/>
              </a:ext>
            </a:extLst>
          </p:cNvPr>
          <p:cNvSpPr/>
          <p:nvPr/>
        </p:nvSpPr>
        <p:spPr>
          <a:xfrm>
            <a:off x="967413" y="3829050"/>
            <a:ext cx="409408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 및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고객사의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여부를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공동으로 관리</a:t>
            </a:r>
            <a:endParaRPr lang="en-US" sz="1050" dirty="0"/>
          </a:p>
        </p:txBody>
      </p:sp>
      <p:pic>
        <p:nvPicPr>
          <p:cNvPr id="78" name="Image 4" descr="preencoded.png">
            <a:extLst>
              <a:ext uri="{FF2B5EF4-FFF2-40B4-BE49-F238E27FC236}">
                <a16:creationId xmlns:a16="http://schemas.microsoft.com/office/drawing/2014/main" id="{A0A0153E-3C2B-3E12-73E9-9C291C6E25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3794" y="1757070"/>
            <a:ext cx="5676900" cy="1887117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4293" y="2027074"/>
            <a:ext cx="400050" cy="533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8593" y="2141374"/>
            <a:ext cx="1714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26743" y="305383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26743" y="3313532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26743" y="2757777"/>
            <a:ext cx="152400" cy="152400"/>
          </a:xfrm>
          <a:prstGeom prst="rect">
            <a:avLst/>
          </a:prstGeom>
        </p:spPr>
      </p:pic>
      <p:sp>
        <p:nvSpPr>
          <p:cNvPr id="35" name="Text 15"/>
          <p:cNvSpPr/>
          <p:nvPr/>
        </p:nvSpPr>
        <p:spPr>
          <a:xfrm>
            <a:off x="6926744" y="1874674"/>
            <a:ext cx="24860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해결 방향 및 기대효과</a:t>
            </a:r>
            <a:endParaRPr lang="en-US" sz="1500" dirty="0"/>
          </a:p>
        </p:txBody>
      </p:sp>
      <p:sp>
        <p:nvSpPr>
          <p:cNvPr id="36" name="Text 16"/>
          <p:cNvSpPr/>
          <p:nvPr/>
        </p:nvSpPr>
        <p:spPr>
          <a:xfrm>
            <a:off x="6926743" y="2185694"/>
            <a:ext cx="4776163" cy="2223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차량을 기반으로 한 탄소 배출 모니터링 시스템을 통해 정확한 탄소 배출 데이터 확보와 효과적인 관리 체계 구축</a:t>
            </a:r>
            <a:endParaRPr lang="en-US" sz="1200" dirty="0"/>
          </a:p>
        </p:txBody>
      </p:sp>
      <p:sp>
        <p:nvSpPr>
          <p:cNvPr id="37" name="Text 17"/>
          <p:cNvSpPr/>
          <p:nvPr/>
        </p:nvSpPr>
        <p:spPr>
          <a:xfrm>
            <a:off x="7155343" y="3015730"/>
            <a:ext cx="20032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탄소배출량 분석 및 보고</a:t>
            </a:r>
            <a:endParaRPr lang="en-US" sz="1200" dirty="0"/>
          </a:p>
        </p:txBody>
      </p:sp>
      <p:sp>
        <p:nvSpPr>
          <p:cNvPr id="38" name="Text 18"/>
          <p:cNvSpPr/>
          <p:nvPr/>
        </p:nvSpPr>
        <p:spPr>
          <a:xfrm>
            <a:off x="7155343" y="3275432"/>
            <a:ext cx="20032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목표대비 진행 상황 추적</a:t>
            </a:r>
            <a:endParaRPr lang="en-US" sz="1200" dirty="0"/>
          </a:p>
        </p:txBody>
      </p:sp>
      <p:sp>
        <p:nvSpPr>
          <p:cNvPr id="39" name="Text 19"/>
          <p:cNvSpPr/>
          <p:nvPr/>
        </p:nvSpPr>
        <p:spPr>
          <a:xfrm>
            <a:off x="7155343" y="2719677"/>
            <a:ext cx="15793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통합 대시보드 관리</a:t>
            </a:r>
            <a:endParaRPr lang="en-US" sz="1200" dirty="0"/>
          </a:p>
        </p:txBody>
      </p:sp>
      <p:sp>
        <p:nvSpPr>
          <p:cNvPr id="79" name="화살표: 아래쪽 78">
            <a:extLst>
              <a:ext uri="{FF2B5EF4-FFF2-40B4-BE49-F238E27FC236}">
                <a16:creationId xmlns:a16="http://schemas.microsoft.com/office/drawing/2014/main" id="{3E925F0B-E312-34B8-8F40-86A0AEAA56E4}"/>
              </a:ext>
            </a:extLst>
          </p:cNvPr>
          <p:cNvSpPr/>
          <p:nvPr/>
        </p:nvSpPr>
        <p:spPr>
          <a:xfrm>
            <a:off x="8685179" y="3774815"/>
            <a:ext cx="375165" cy="376917"/>
          </a:xfrm>
          <a:prstGeom prst="downArrow">
            <a:avLst/>
          </a:prstGeom>
          <a:ln w="19050">
            <a:solidFill>
              <a:srgbClr val="35A06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Image 4" descr="preencoded.png">
            <a:extLst>
              <a:ext uri="{FF2B5EF4-FFF2-40B4-BE49-F238E27FC236}">
                <a16:creationId xmlns:a16="http://schemas.microsoft.com/office/drawing/2014/main" id="{D4230F0F-1E14-A701-CD56-A0B7E1075D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3794" y="4217240"/>
            <a:ext cx="5676900" cy="1634025"/>
          </a:xfrm>
          <a:prstGeom prst="rect">
            <a:avLst/>
          </a:prstGeom>
        </p:spPr>
      </p:pic>
      <p:pic>
        <p:nvPicPr>
          <p:cNvPr id="67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01427" y="4497354"/>
            <a:ext cx="304800" cy="381000"/>
          </a:xfrm>
          <a:prstGeom prst="rect">
            <a:avLst/>
          </a:prstGeom>
        </p:spPr>
      </p:pic>
      <p:pic>
        <p:nvPicPr>
          <p:cNvPr id="68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77627" y="4602129"/>
            <a:ext cx="152400" cy="152400"/>
          </a:xfrm>
          <a:prstGeom prst="rect">
            <a:avLst/>
          </a:prstGeom>
        </p:spPr>
      </p:pic>
      <p:pic>
        <p:nvPicPr>
          <p:cNvPr id="70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01427" y="5115899"/>
            <a:ext cx="342900" cy="381000"/>
          </a:xfrm>
          <a:prstGeom prst="rect">
            <a:avLst/>
          </a:prstGeom>
        </p:spPr>
      </p:pic>
      <p:pic>
        <p:nvPicPr>
          <p:cNvPr id="71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7627" y="5220674"/>
            <a:ext cx="190500" cy="152400"/>
          </a:xfrm>
          <a:prstGeom prst="rect">
            <a:avLst/>
          </a:prstGeom>
        </p:spPr>
      </p:pic>
      <p:sp>
        <p:nvSpPr>
          <p:cNvPr id="74" name="Text 7"/>
          <p:cNvSpPr/>
          <p:nvPr/>
        </p:nvSpPr>
        <p:spPr>
          <a:xfrm>
            <a:off x="6696834" y="4396661"/>
            <a:ext cx="43984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경영 효율성</a:t>
            </a:r>
            <a:endParaRPr lang="en-US" sz="1350" dirty="0"/>
          </a:p>
        </p:txBody>
      </p:sp>
      <p:sp>
        <p:nvSpPr>
          <p:cNvPr id="75" name="Text 8"/>
          <p:cNvSpPr/>
          <p:nvPr/>
        </p:nvSpPr>
        <p:spPr>
          <a:xfrm>
            <a:off x="6696834" y="4701461"/>
            <a:ext cx="5278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감소로 에너지 비용 절감 및 의사결정의 효율성 제고</a:t>
            </a:r>
            <a:endParaRPr lang="en-US" sz="1200" dirty="0"/>
          </a:p>
        </p:txBody>
      </p:sp>
      <p:sp>
        <p:nvSpPr>
          <p:cNvPr id="76" name="Text 9"/>
          <p:cNvSpPr/>
          <p:nvPr/>
        </p:nvSpPr>
        <p:spPr>
          <a:xfrm>
            <a:off x="6720527" y="5077799"/>
            <a:ext cx="49104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 상대 신뢰성</a:t>
            </a:r>
            <a:endParaRPr lang="en-US" sz="1350" dirty="0"/>
          </a:p>
        </p:txBody>
      </p:sp>
      <p:sp>
        <p:nvSpPr>
          <p:cNvPr id="77" name="Text 10"/>
          <p:cNvSpPr/>
          <p:nvPr/>
        </p:nvSpPr>
        <p:spPr>
          <a:xfrm>
            <a:off x="6610349" y="5404757"/>
            <a:ext cx="589252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경영의 중요성이 커지며 지속 가능한 거래 상대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확보의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가능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성 증대</a:t>
            </a:r>
            <a:endParaRPr lang="en-US" sz="1200" dirty="0"/>
          </a:p>
        </p:txBody>
      </p:sp>
      <p:pic>
        <p:nvPicPr>
          <p:cNvPr id="81" name="Image 6" descr="preencoded.png">
            <a:extLst>
              <a:ext uri="{FF2B5EF4-FFF2-40B4-BE49-F238E27FC236}">
                <a16:creationId xmlns:a16="http://schemas.microsoft.com/office/drawing/2014/main" id="{930DB4E2-6CC7-06C6-0FCE-8F5DFDD3EF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0550" y="4191000"/>
            <a:ext cx="209550" cy="186267"/>
          </a:xfrm>
          <a:prstGeom prst="rect">
            <a:avLst/>
          </a:prstGeom>
        </p:spPr>
      </p:pic>
      <p:sp>
        <p:nvSpPr>
          <p:cNvPr id="83" name="Text 13">
            <a:extLst>
              <a:ext uri="{FF2B5EF4-FFF2-40B4-BE49-F238E27FC236}">
                <a16:creationId xmlns:a16="http://schemas.microsoft.com/office/drawing/2014/main" id="{D657F19D-D98F-EC3F-2818-01F8E1AB80F3}"/>
              </a:ext>
            </a:extLst>
          </p:cNvPr>
          <p:cNvSpPr/>
          <p:nvPr/>
        </p:nvSpPr>
        <p:spPr>
          <a:xfrm>
            <a:off x="941100" y="4168061"/>
            <a:ext cx="34117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</a:rPr>
              <a:t>대시보드</a:t>
            </a:r>
            <a:endParaRPr lang="en-US" sz="1200" dirty="0"/>
          </a:p>
        </p:txBody>
      </p:sp>
      <p:sp>
        <p:nvSpPr>
          <p:cNvPr id="84" name="Text 14">
            <a:extLst>
              <a:ext uri="{FF2B5EF4-FFF2-40B4-BE49-F238E27FC236}">
                <a16:creationId xmlns:a16="http://schemas.microsoft.com/office/drawing/2014/main" id="{45681274-C00B-4478-E174-C78C538D2200}"/>
              </a:ext>
            </a:extLst>
          </p:cNvPr>
          <p:cNvSpPr/>
          <p:nvPr/>
        </p:nvSpPr>
        <p:spPr>
          <a:xfrm>
            <a:off x="941100" y="4434761"/>
            <a:ext cx="409408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대시보드를 이용해 한눈에 배출량 조회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11582400" cy="952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0668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13" y="1181100"/>
            <a:ext cx="219075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2057400"/>
            <a:ext cx="5638800" cy="44386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" y="22479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038" y="2381250"/>
            <a:ext cx="200025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30099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345757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39243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44958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2057400"/>
            <a:ext cx="5638800" cy="44386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22479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1775" y="2381250"/>
            <a:ext cx="28575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30099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33528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3695700"/>
            <a:ext cx="5257800" cy="1524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02500" y="4229100"/>
            <a:ext cx="571500" cy="571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12050" y="443865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1263" y="4572000"/>
            <a:ext cx="13335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2611" y="4229100"/>
            <a:ext cx="571500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82161" y="443865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22259" y="4572000"/>
            <a:ext cx="13335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88239" y="4229100"/>
            <a:ext cx="571500" cy="5715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88264" y="4438650"/>
            <a:ext cx="17145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92370" y="4572000"/>
            <a:ext cx="13335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37069" y="4229100"/>
            <a:ext cx="571500" cy="5715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46619" y="4438650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 철학과 고민</a:t>
            </a:r>
            <a:endParaRPr lang="en-US" sz="2250" dirty="0"/>
          </a:p>
        </p:txBody>
      </p:sp>
      <p:sp>
        <p:nvSpPr>
          <p:cNvPr id="33" name="Text 1"/>
          <p:cNvSpPr/>
          <p:nvPr/>
        </p:nvSpPr>
        <p:spPr>
          <a:xfrm>
            <a:off x="1219200" y="1066800"/>
            <a:ext cx="572928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 철학</a:t>
            </a:r>
            <a:endParaRPr lang="en-US" sz="1800" dirty="0"/>
          </a:p>
        </p:txBody>
      </p:sp>
      <p:sp>
        <p:nvSpPr>
          <p:cNvPr id="34" name="Text 2"/>
          <p:cNvSpPr/>
          <p:nvPr/>
        </p:nvSpPr>
        <p:spPr>
          <a:xfrm>
            <a:off x="1219200" y="1371600"/>
            <a:ext cx="687514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"어떻게 하면 실제 기업 환경에서 바로 활용 가능한 구조를 만들 수 있을까"</a:t>
            </a:r>
            <a:endParaRPr lang="en-US" sz="1350" dirty="0"/>
          </a:p>
        </p:txBody>
      </p:sp>
      <p:sp>
        <p:nvSpPr>
          <p:cNvPr id="35" name="Text 3"/>
          <p:cNvSpPr/>
          <p:nvPr/>
        </p:nvSpPr>
        <p:spPr>
          <a:xfrm>
            <a:off x="1181100" y="2400300"/>
            <a:ext cx="19084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설계</a:t>
            </a:r>
            <a:endParaRPr lang="en-US" sz="1500" dirty="0"/>
          </a:p>
        </p:txBody>
      </p:sp>
      <p:sp>
        <p:nvSpPr>
          <p:cNvPr id="36" name="Text 4"/>
          <p:cNvSpPr/>
          <p:nvPr/>
        </p:nvSpPr>
        <p:spPr>
          <a:xfrm>
            <a:off x="723900" y="29718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 정보, 연료 종류,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운행 목적 등을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명확히 분리하여 정규화</a:t>
            </a:r>
            <a:endParaRPr lang="en-US" sz="1200" dirty="0"/>
          </a:p>
        </p:txBody>
      </p:sp>
      <p:sp>
        <p:nvSpPr>
          <p:cNvPr id="37" name="Text 5"/>
          <p:cNvSpPr/>
          <p:nvPr/>
        </p:nvSpPr>
        <p:spPr>
          <a:xfrm>
            <a:off x="723900" y="3419475"/>
            <a:ext cx="437804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1과 Scope 3을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명확히 구분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있도록 설계</a:t>
            </a:r>
            <a:endParaRPr lang="en-US" sz="1200" dirty="0"/>
          </a:p>
        </p:txBody>
      </p:sp>
      <p:sp>
        <p:nvSpPr>
          <p:cNvPr id="38" name="Text 6"/>
          <p:cNvSpPr/>
          <p:nvPr/>
        </p:nvSpPr>
        <p:spPr>
          <a:xfrm>
            <a:off x="723900" y="38862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연·월·일 단위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 집계가 가능하도록 설계하여 목표 대비 실적 비교와 추세 분석 가능</a:t>
            </a:r>
            <a:endParaRPr lang="en-US" sz="1200" dirty="0"/>
          </a:p>
        </p:txBody>
      </p:sp>
      <p:sp>
        <p:nvSpPr>
          <p:cNvPr id="40" name="Text 8"/>
          <p:cNvSpPr/>
          <p:nvPr/>
        </p:nvSpPr>
        <p:spPr>
          <a:xfrm>
            <a:off x="7124700" y="2400300"/>
            <a:ext cx="19881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 경험 최적화</a:t>
            </a:r>
            <a:endParaRPr lang="en-US" sz="1500" dirty="0"/>
          </a:p>
        </p:txBody>
      </p:sp>
      <p:sp>
        <p:nvSpPr>
          <p:cNvPr id="41" name="Text 9"/>
          <p:cNvSpPr/>
          <p:nvPr/>
        </p:nvSpPr>
        <p:spPr>
          <a:xfrm>
            <a:off x="6667500" y="2971800"/>
            <a:ext cx="564945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입력 부담을 줄이기 위해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드롭다운 선택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과 기본값 설정을 통해 단순화</a:t>
            </a:r>
            <a:endParaRPr lang="en-US" sz="1200" dirty="0"/>
          </a:p>
        </p:txBody>
      </p:sp>
      <p:sp>
        <p:nvSpPr>
          <p:cNvPr id="42" name="Text 10"/>
          <p:cNvSpPr/>
          <p:nvPr/>
        </p:nvSpPr>
        <p:spPr>
          <a:xfrm>
            <a:off x="6667500" y="3314700"/>
            <a:ext cx="5278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실제 사용자 입장에서 입력 부담이 과도해질 수 있다는 점을 고려</a:t>
            </a:r>
            <a:endParaRPr lang="en-US" sz="1200" dirty="0"/>
          </a:p>
        </p:txBody>
      </p:sp>
      <p:sp>
        <p:nvSpPr>
          <p:cNvPr id="43" name="Text 11"/>
          <p:cNvSpPr/>
          <p:nvPr/>
        </p:nvSpPr>
        <p:spPr>
          <a:xfrm>
            <a:off x="6591300" y="3848100"/>
            <a:ext cx="4953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디자인 프로세스</a:t>
            </a:r>
            <a:endParaRPr lang="en-US" sz="1350" dirty="0"/>
          </a:p>
        </p:txBody>
      </p:sp>
      <p:sp>
        <p:nvSpPr>
          <p:cNvPr id="44" name="Text 12"/>
          <p:cNvSpPr/>
          <p:nvPr/>
        </p:nvSpPr>
        <p:spPr>
          <a:xfrm>
            <a:off x="6471895" y="4876800"/>
            <a:ext cx="143285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초기 단순 합산 구조</a:t>
            </a:r>
            <a:endParaRPr lang="en-US" sz="1050" dirty="0"/>
          </a:p>
        </p:txBody>
      </p:sp>
      <p:sp>
        <p:nvSpPr>
          <p:cNvPr id="45" name="Text 13"/>
          <p:cNvSpPr/>
          <p:nvPr/>
        </p:nvSpPr>
        <p:spPr>
          <a:xfrm>
            <a:off x="8212946" y="4876800"/>
            <a:ext cx="69097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문제 인식</a:t>
            </a:r>
            <a:endParaRPr lang="en-US" sz="1050" dirty="0"/>
          </a:p>
        </p:txBody>
      </p:sp>
      <p:sp>
        <p:nvSpPr>
          <p:cNvPr id="46" name="Text 14"/>
          <p:cNvSpPr/>
          <p:nvPr/>
        </p:nvSpPr>
        <p:spPr>
          <a:xfrm>
            <a:off x="9243030" y="4876800"/>
            <a:ext cx="1061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분류 체계 추가</a:t>
            </a:r>
            <a:endParaRPr lang="en-US" sz="1050" dirty="0"/>
          </a:p>
        </p:txBody>
      </p:sp>
      <p:sp>
        <p:nvSpPr>
          <p:cNvPr id="47" name="Text 15"/>
          <p:cNvSpPr/>
          <p:nvPr/>
        </p:nvSpPr>
        <p:spPr>
          <a:xfrm>
            <a:off x="10617384" y="4876800"/>
            <a:ext cx="101101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최적화된 구조</a:t>
            </a:r>
            <a:endParaRPr lang="en-US" sz="1050" dirty="0"/>
          </a:p>
        </p:txBody>
      </p:sp>
      <p:sp>
        <p:nvSpPr>
          <p:cNvPr id="48" name="Text 6">
            <a:extLst>
              <a:ext uri="{FF2B5EF4-FFF2-40B4-BE49-F238E27FC236}">
                <a16:creationId xmlns:a16="http://schemas.microsoft.com/office/drawing/2014/main" id="{5DFD7618-732C-C203-BC66-E1DC7429C0C2}"/>
              </a:ext>
            </a:extLst>
          </p:cNvPr>
          <p:cNvSpPr/>
          <p:nvPr/>
        </p:nvSpPr>
        <p:spPr>
          <a:xfrm>
            <a:off x="723900" y="4457700"/>
            <a:ext cx="5029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 업</a:t>
            </a:r>
            <a:r>
              <a:rPr lang="en-US" altLang="ko-KR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· </a:t>
            </a:r>
            <a:r>
              <a:rPr lang="ko-KR" alt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다운로드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한번에 기준정보를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가능하도록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설계하여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편히성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증대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1331</Words>
  <Application>Microsoft Office PowerPoint</Application>
  <PresentationFormat>와이드스크린</PresentationFormat>
  <Paragraphs>237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ui-sans-serif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류민우</cp:lastModifiedBy>
  <cp:revision>5</cp:revision>
  <dcterms:created xsi:type="dcterms:W3CDTF">2026-01-13T10:20:36Z</dcterms:created>
  <dcterms:modified xsi:type="dcterms:W3CDTF">2026-01-14T19:14:56Z</dcterms:modified>
</cp:coreProperties>
</file>